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handoutMasterIdLst>
    <p:handoutMasterId r:id="rId36"/>
  </p:handoutMasterIdLst>
  <p:sldIdLst>
    <p:sldId id="256" r:id="rId3"/>
    <p:sldId id="793" r:id="rId5"/>
    <p:sldId id="1167" r:id="rId6"/>
    <p:sldId id="1168" r:id="rId7"/>
    <p:sldId id="1178" r:id="rId8"/>
    <p:sldId id="1179" r:id="rId9"/>
    <p:sldId id="1180" r:id="rId10"/>
    <p:sldId id="1190" r:id="rId11"/>
    <p:sldId id="1200" r:id="rId12"/>
    <p:sldId id="1201" r:id="rId13"/>
    <p:sldId id="1203" r:id="rId14"/>
    <p:sldId id="1202" r:id="rId15"/>
    <p:sldId id="1222" r:id="rId16"/>
    <p:sldId id="1224" r:id="rId17"/>
    <p:sldId id="1223" r:id="rId18"/>
    <p:sldId id="1214" r:id="rId19"/>
    <p:sldId id="1226" r:id="rId20"/>
    <p:sldId id="1227" r:id="rId21"/>
    <p:sldId id="1228" r:id="rId22"/>
    <p:sldId id="1229" r:id="rId23"/>
    <p:sldId id="1230" r:id="rId24"/>
    <p:sldId id="1231" r:id="rId25"/>
    <p:sldId id="1240" r:id="rId26"/>
    <p:sldId id="1241" r:id="rId27"/>
    <p:sldId id="1243" r:id="rId28"/>
    <p:sldId id="1244" r:id="rId29"/>
    <p:sldId id="1242" r:id="rId30"/>
    <p:sldId id="1248" r:id="rId31"/>
    <p:sldId id="1249" r:id="rId32"/>
    <p:sldId id="1250" r:id="rId33"/>
    <p:sldId id="1251" r:id="rId34"/>
    <p:sldId id="1252" r:id="rId35"/>
  </p:sldIdLst>
  <p:sldSz cx="9144000" cy="5143500"/>
  <p:notesSz cx="6858000" cy="9144000"/>
  <p:custDataLst>
    <p:tags r:id="rId40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5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1654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0" Type="http://schemas.openxmlformats.org/officeDocument/2006/relationships/tags" Target="tags/tag67.xml"/><Relationship Id="rId4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tags" Target="../tags/tag3.xml"/><Relationship Id="rId4" Type="http://schemas.openxmlformats.org/officeDocument/2006/relationships/image" Target="../media/image2.png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tags" Target="../tags/tag22.xml"/><Relationship Id="rId7" Type="http://schemas.openxmlformats.org/officeDocument/2006/relationships/image" Target="../media/image26.png"/><Relationship Id="rId6" Type="http://schemas.openxmlformats.org/officeDocument/2006/relationships/tags" Target="../tags/tag21.xml"/><Relationship Id="rId5" Type="http://schemas.openxmlformats.org/officeDocument/2006/relationships/image" Target="../media/image25.png"/><Relationship Id="rId4" Type="http://schemas.openxmlformats.org/officeDocument/2006/relationships/tags" Target="../tags/tag20.xml"/><Relationship Id="rId3" Type="http://schemas.openxmlformats.org/officeDocument/2006/relationships/image" Target="../media/image24.png"/><Relationship Id="rId2" Type="http://schemas.openxmlformats.org/officeDocument/2006/relationships/tags" Target="../tags/tag19.xml"/><Relationship Id="rId14" Type="http://schemas.openxmlformats.org/officeDocument/2006/relationships/slideLayout" Target="../slideLayouts/slideLayout3.xml"/><Relationship Id="rId13" Type="http://schemas.openxmlformats.org/officeDocument/2006/relationships/image" Target="../media/image29.png"/><Relationship Id="rId12" Type="http://schemas.openxmlformats.org/officeDocument/2006/relationships/tags" Target="../tags/tag24.xml"/><Relationship Id="rId11" Type="http://schemas.openxmlformats.org/officeDocument/2006/relationships/image" Target="../media/image28.png"/><Relationship Id="rId10" Type="http://schemas.openxmlformats.org/officeDocument/2006/relationships/tags" Target="../tags/tag23.xml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tags" Target="../tags/tag26.xml"/><Relationship Id="rId3" Type="http://schemas.openxmlformats.org/officeDocument/2006/relationships/image" Target="../media/image31.png"/><Relationship Id="rId2" Type="http://schemas.openxmlformats.org/officeDocument/2006/relationships/tags" Target="../tags/tag25.xml"/><Relationship Id="rId1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image" Target="../media/image36.png"/><Relationship Id="rId7" Type="http://schemas.openxmlformats.org/officeDocument/2006/relationships/tags" Target="../tags/tag30.xml"/><Relationship Id="rId6" Type="http://schemas.openxmlformats.org/officeDocument/2006/relationships/image" Target="../media/image35.png"/><Relationship Id="rId5" Type="http://schemas.openxmlformats.org/officeDocument/2006/relationships/tags" Target="../tags/tag29.xml"/><Relationship Id="rId4" Type="http://schemas.openxmlformats.org/officeDocument/2006/relationships/image" Target="../media/image34.png"/><Relationship Id="rId3" Type="http://schemas.openxmlformats.org/officeDocument/2006/relationships/tags" Target="../tags/tag28.xml"/><Relationship Id="rId2" Type="http://schemas.openxmlformats.org/officeDocument/2006/relationships/image" Target="../media/image33.png"/><Relationship Id="rId13" Type="http://schemas.openxmlformats.org/officeDocument/2006/relationships/slideLayout" Target="../slideLayouts/slideLayout3.xml"/><Relationship Id="rId12" Type="http://schemas.openxmlformats.org/officeDocument/2006/relationships/image" Target="../media/image38.png"/><Relationship Id="rId11" Type="http://schemas.openxmlformats.org/officeDocument/2006/relationships/tags" Target="../tags/tag32.xml"/><Relationship Id="rId10" Type="http://schemas.openxmlformats.org/officeDocument/2006/relationships/image" Target="../media/image37.png"/><Relationship Id="rId1" Type="http://schemas.openxmlformats.org/officeDocument/2006/relationships/tags" Target="../tags/tag27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tags" Target="../tags/tag34.xml"/><Relationship Id="rId3" Type="http://schemas.openxmlformats.org/officeDocument/2006/relationships/image" Target="../media/image40.png"/><Relationship Id="rId2" Type="http://schemas.openxmlformats.org/officeDocument/2006/relationships/tags" Target="../tags/tag33.xml"/><Relationship Id="rId1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tags" Target="../tags/tag37.xml"/><Relationship Id="rId4" Type="http://schemas.openxmlformats.org/officeDocument/2006/relationships/image" Target="../media/image37.png"/><Relationship Id="rId3" Type="http://schemas.openxmlformats.org/officeDocument/2006/relationships/tags" Target="../tags/tag36.xml"/><Relationship Id="rId2" Type="http://schemas.openxmlformats.org/officeDocument/2006/relationships/image" Target="../media/image36.png"/><Relationship Id="rId1" Type="http://schemas.openxmlformats.org/officeDocument/2006/relationships/tags" Target="../tags/tag3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45.png"/><Relationship Id="rId6" Type="http://schemas.openxmlformats.org/officeDocument/2006/relationships/tags" Target="../tags/tag40.xml"/><Relationship Id="rId5" Type="http://schemas.openxmlformats.org/officeDocument/2006/relationships/image" Target="../media/image44.png"/><Relationship Id="rId4" Type="http://schemas.openxmlformats.org/officeDocument/2006/relationships/tags" Target="../tags/tag39.xml"/><Relationship Id="rId3" Type="http://schemas.openxmlformats.org/officeDocument/2006/relationships/image" Target="../media/image43.png"/><Relationship Id="rId2" Type="http://schemas.openxmlformats.org/officeDocument/2006/relationships/tags" Target="../tags/tag38.xml"/><Relationship Id="rId1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7.png"/><Relationship Id="rId1" Type="http://schemas.openxmlformats.org/officeDocument/2006/relationships/tags" Target="../tags/tag41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tags" Target="../tags/tag44.xml"/><Relationship Id="rId4" Type="http://schemas.openxmlformats.org/officeDocument/2006/relationships/image" Target="../media/image49.png"/><Relationship Id="rId3" Type="http://schemas.openxmlformats.org/officeDocument/2006/relationships/tags" Target="../tags/tag43.xml"/><Relationship Id="rId2" Type="http://schemas.openxmlformats.org/officeDocument/2006/relationships/image" Target="../media/image48.png"/><Relationship Id="rId1" Type="http://schemas.openxmlformats.org/officeDocument/2006/relationships/tags" Target="../tags/tag4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tags" Target="../tags/tag47.xml"/><Relationship Id="rId4" Type="http://schemas.openxmlformats.org/officeDocument/2006/relationships/image" Target="../media/image52.png"/><Relationship Id="rId3" Type="http://schemas.openxmlformats.org/officeDocument/2006/relationships/tags" Target="../tags/tag46.xml"/><Relationship Id="rId2" Type="http://schemas.openxmlformats.org/officeDocument/2006/relationships/image" Target="../media/image51.png"/><Relationship Id="rId1" Type="http://schemas.openxmlformats.org/officeDocument/2006/relationships/tags" Target="../tags/tag45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tags" Target="../tags/tag50.xml"/><Relationship Id="rId4" Type="http://schemas.openxmlformats.org/officeDocument/2006/relationships/image" Target="../media/image55.png"/><Relationship Id="rId3" Type="http://schemas.openxmlformats.org/officeDocument/2006/relationships/tags" Target="../tags/tag49.xml"/><Relationship Id="rId2" Type="http://schemas.openxmlformats.org/officeDocument/2006/relationships/image" Target="../media/image54.png"/><Relationship Id="rId1" Type="http://schemas.openxmlformats.org/officeDocument/2006/relationships/tags" Target="../tags/tag48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4.png"/><Relationship Id="rId2" Type="http://schemas.openxmlformats.org/officeDocument/2006/relationships/tags" Target="../tags/tag51.xml"/><Relationship Id="rId1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tags" Target="../tags/tag53.xml"/><Relationship Id="rId3" Type="http://schemas.openxmlformats.org/officeDocument/2006/relationships/image" Target="../media/image59.png"/><Relationship Id="rId2" Type="http://schemas.openxmlformats.org/officeDocument/2006/relationships/tags" Target="../tags/tag52.xml"/><Relationship Id="rId1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61.png"/><Relationship Id="rId3" Type="http://schemas.openxmlformats.org/officeDocument/2006/relationships/tags" Target="../tags/tag55.xml"/><Relationship Id="rId2" Type="http://schemas.openxmlformats.org/officeDocument/2006/relationships/image" Target="../media/image60.png"/><Relationship Id="rId1" Type="http://schemas.openxmlformats.org/officeDocument/2006/relationships/tags" Target="../tags/tag54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68.png"/><Relationship Id="rId6" Type="http://schemas.openxmlformats.org/officeDocument/2006/relationships/tags" Target="../tags/tag58.xml"/><Relationship Id="rId5" Type="http://schemas.openxmlformats.org/officeDocument/2006/relationships/image" Target="../media/image67.png"/><Relationship Id="rId4" Type="http://schemas.openxmlformats.org/officeDocument/2006/relationships/tags" Target="../tags/tag57.xml"/><Relationship Id="rId3" Type="http://schemas.openxmlformats.org/officeDocument/2006/relationships/image" Target="../media/image66.png"/><Relationship Id="rId2" Type="http://schemas.openxmlformats.org/officeDocument/2006/relationships/tags" Target="../tags/tag56.xml"/><Relationship Id="rId1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9.png"/><Relationship Id="rId1" Type="http://schemas.openxmlformats.org/officeDocument/2006/relationships/tags" Target="../tags/tag5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0.png"/><Relationship Id="rId1" Type="http://schemas.openxmlformats.org/officeDocument/2006/relationships/tags" Target="../tags/tag6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1.png"/><Relationship Id="rId1" Type="http://schemas.openxmlformats.org/officeDocument/2006/relationships/tags" Target="../tags/tag6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2.png"/><Relationship Id="rId1" Type="http://schemas.openxmlformats.org/officeDocument/2006/relationships/tags" Target="../tags/tag6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3.png"/><Relationship Id="rId1" Type="http://schemas.openxmlformats.org/officeDocument/2006/relationships/tags" Target="../tags/tag6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6" Type="http://schemas.openxmlformats.org/officeDocument/2006/relationships/tags" Target="../tags/tag66.xml"/><Relationship Id="rId5" Type="http://schemas.openxmlformats.org/officeDocument/2006/relationships/image" Target="../media/image2.png"/><Relationship Id="rId4" Type="http://schemas.openxmlformats.org/officeDocument/2006/relationships/tags" Target="../tags/tag65.xml"/><Relationship Id="rId3" Type="http://schemas.openxmlformats.org/officeDocument/2006/relationships/image" Target="../media/image1.png"/><Relationship Id="rId2" Type="http://schemas.openxmlformats.org/officeDocument/2006/relationships/tags" Target="../tags/tag64.xml"/><Relationship Id="rId1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7.png"/><Relationship Id="rId6" Type="http://schemas.openxmlformats.org/officeDocument/2006/relationships/tags" Target="../tags/tag6.xml"/><Relationship Id="rId5" Type="http://schemas.openxmlformats.org/officeDocument/2006/relationships/image" Target="../media/image6.png"/><Relationship Id="rId4" Type="http://schemas.openxmlformats.org/officeDocument/2006/relationships/tags" Target="../tags/tag5.xml"/><Relationship Id="rId3" Type="http://schemas.openxmlformats.org/officeDocument/2006/relationships/image" Target="../media/image5.png"/><Relationship Id="rId2" Type="http://schemas.openxmlformats.org/officeDocument/2006/relationships/tags" Target="../tags/tag4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11.png"/><Relationship Id="rId7" Type="http://schemas.openxmlformats.org/officeDocument/2006/relationships/tags" Target="../tags/tag10.xml"/><Relationship Id="rId6" Type="http://schemas.openxmlformats.org/officeDocument/2006/relationships/image" Target="../media/image10.png"/><Relationship Id="rId5" Type="http://schemas.openxmlformats.org/officeDocument/2006/relationships/tags" Target="../tags/tag9.xml"/><Relationship Id="rId4" Type="http://schemas.openxmlformats.org/officeDocument/2006/relationships/image" Target="../media/image9.png"/><Relationship Id="rId3" Type="http://schemas.openxmlformats.org/officeDocument/2006/relationships/tags" Target="../tags/tag8.xml"/><Relationship Id="rId2" Type="http://schemas.openxmlformats.org/officeDocument/2006/relationships/image" Target="../media/image8.png"/><Relationship Id="rId1" Type="http://schemas.openxmlformats.org/officeDocument/2006/relationships/tags" Target="../tags/tag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15.png"/><Relationship Id="rId6" Type="http://schemas.openxmlformats.org/officeDocument/2006/relationships/tags" Target="../tags/tag13.xml"/><Relationship Id="rId5" Type="http://schemas.openxmlformats.org/officeDocument/2006/relationships/image" Target="../media/image14.png"/><Relationship Id="rId4" Type="http://schemas.openxmlformats.org/officeDocument/2006/relationships/tags" Target="../tags/tag12.xml"/><Relationship Id="rId3" Type="http://schemas.openxmlformats.org/officeDocument/2006/relationships/image" Target="../media/image13.png"/><Relationship Id="rId2" Type="http://schemas.openxmlformats.org/officeDocument/2006/relationships/tags" Target="../tags/tag11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7.png"/><Relationship Id="rId2" Type="http://schemas.openxmlformats.org/officeDocument/2006/relationships/tags" Target="../tags/tag14.xml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1" Type="http://schemas.openxmlformats.org/officeDocument/2006/relationships/tags" Target="../tags/tag15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tags" Target="../tags/tag18.xml"/><Relationship Id="rId4" Type="http://schemas.openxmlformats.org/officeDocument/2006/relationships/image" Target="../media/image20.png"/><Relationship Id="rId3" Type="http://schemas.openxmlformats.org/officeDocument/2006/relationships/tags" Target="../tags/tag17.xml"/><Relationship Id="rId2" Type="http://schemas.openxmlformats.org/officeDocument/2006/relationships/image" Target="../media/image19.png"/><Relationship Id="rId1" Type="http://schemas.openxmlformats.org/officeDocument/2006/relationships/tags" Target="../tags/tag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85" y="1199515"/>
            <a:ext cx="8520430" cy="1123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NURBS</a:t>
            </a:r>
            <a:r>
              <a:rPr lang="zh-CN" altLang="en-US">
                <a:ea typeface="宋体" panose="02010600030101010101" pitchFamily="2" charset="-122"/>
              </a:rPr>
              <a:t>详解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6" name="Google Shape;56;p13"/>
          <p:cNvSpPr txBox="1"/>
          <p:nvPr>
            <p:ph type="subTitle" idx="1"/>
          </p:nvPr>
        </p:nvSpPr>
        <p:spPr>
          <a:xfrm>
            <a:off x="311475" y="2397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by </a:t>
            </a:r>
            <a:r>
              <a:rPr lang="zh-TW"/>
              <a:t>最强人类韦少</a:t>
            </a:r>
            <a:endParaRPr lang="zh-TW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3571240"/>
            <a:ext cx="3169920" cy="12141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097530" y="3524885"/>
            <a:ext cx="3143885" cy="13544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62700" y="3524885"/>
            <a:ext cx="2667000" cy="13550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B</a:t>
            </a:r>
            <a:r>
              <a:rPr lang="zh-CN" altLang="en-US">
                <a:ea typeface="宋体" panose="02010600030101010101" pitchFamily="2" charset="-122"/>
              </a:rPr>
              <a:t>样条的引入</a:t>
            </a:r>
            <a:endParaRPr lang="zh-CN" altLang="en-US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/>
              <p:nvPr>
                <p:ph type="body" idx="1"/>
              </p:nvPr>
            </p:nvSpPr>
            <p:spPr/>
            <p:txBody>
              <a:bodyPr/>
              <a:p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n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阶（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n-1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次）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Bezier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曲线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nary>
                      <m:naryPr>
                        <m:chr m:val="∑"/>
                        <m:limLoc m:val="undOvr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) 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缺乏局部性，因为基函数有效区域覆盖全局</a:t>
                </a:r>
                <a:endParaRPr lang="zh-CN" altLang="en-US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低阶分段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Bezier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曲线能否写成统一基函数形式？</a:t>
                </a:r>
                <a:endParaRPr lang="zh-CN" altLang="en-US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n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个控制点的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k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阶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B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样条曲线公式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：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nary>
                      <m:naryPr>
                        <m:chr m:val="∑"/>
                        <m:limLoc m:val="undOvr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) 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是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k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阶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(k-1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次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)B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样条基函数，有效区域仅覆盖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k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个区间（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k&lt;=n)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，具有局部性</a:t>
                </a:r>
                <a:endParaRPr lang="zh-CN" altLang="en-US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B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样条基函数可以通过节点向量和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Cox-de Boor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公式得出，分段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Bezier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曲线可以通过特定节点向量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（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[0,0,0,0,1,1,1,1]...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）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的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B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样条表示，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B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样条提供了数学上统一的表达方式</a:t>
                </a:r>
                <a:endParaRPr lang="zh-CN" altLang="en-US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1"/>
                <a:stretch>
                  <a:fillRect l="-6" t="-17" r="1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Cox-de Boor</a:t>
            </a:r>
            <a:r>
              <a:rPr lang="zh-CN" altLang="en-US">
                <a:ea typeface="宋体" panose="02010600030101010101" pitchFamily="2" charset="-122"/>
              </a:rPr>
              <a:t>公式：均匀取值</a:t>
            </a:r>
            <a:endParaRPr lang="zh-CN" altLang="en-US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/>
              <p:nvPr>
                <p:ph type="body" idx="1"/>
              </p:nvPr>
            </p:nvSpPr>
            <p:spPr/>
            <p:txBody>
              <a:bodyPr/>
              <a:p>
                <a:r>
                  <a:rPr lang="zh-CN" altLang="en-US" sz="1400"/>
                  <a:t>节点向量取</a:t>
                </a:r>
                <a:r>
                  <a:rPr lang="en-US" altLang="zh-CN" sz="1400"/>
                  <a:t>[0,1,2,...]</a:t>
                </a:r>
                <a:r>
                  <a:rPr lang="zh-CN" altLang="en-US" sz="1400">
                    <a:ea typeface="宋体" panose="02010600030101010101" pitchFamily="2" charset="-122"/>
                  </a:rPr>
                  <a:t>时，基函数递推式可写成：</a:t>
                </a:r>
                <a:endParaRPr lang="zh-CN" altLang="en-US" sz="1400">
                  <a:ea typeface="宋体" panose="02010600030101010101" pitchFamily="2" charset="-122"/>
                </a:endParaRPr>
              </a:p>
              <a:p>
                <a:pPr marL="11430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i</m:t>
                        </m:r>
                      </m:sub>
                      <m:sup>
                        <m: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p>
                    </m:sSubSup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t</m:t>
                    </m:r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 sz="1400">
                    <a:ea typeface="宋体" panose="02010600030101010101" pitchFamily="2" charset="-122"/>
                    <a:sym typeface="+mn-ea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4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eqArrPr>
                          <m:e>
                            <m:r>
                              <a:rPr lang="en-US" altLang="zh-CN" sz="14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1</m:t>
                            </m:r>
                            <m:r>
                              <a:rPr lang="en-US" altLang="zh-CN" sz="14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, 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i</m:t>
                            </m:r>
                            <m:r>
                              <a:rPr lang="en-US" altLang="zh-CN" sz="14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&lt;=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t</m:t>
                            </m:r>
                            <m:r>
                              <a:rPr lang="en-US" altLang="zh-CN" sz="14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&lt;=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i</m:t>
                            </m:r>
                            <m:r>
                              <a:rPr lang="en-US" altLang="zh-CN" sz="14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altLang="zh-CN" sz="14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1</m:t>
                            </m:r>
                            <m:r>
                              <a:rPr lang="en-US" altLang="zh-CN" sz="14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 </m:t>
                            </m:r>
                          </m:e>
                          <m:e>
                            <m:r>
                              <a:rPr lang="en-US" altLang="zh-CN" sz="14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0</m:t>
                            </m:r>
                            <m:r>
                              <a:rPr lang="en-US" altLang="zh-CN" sz="14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, 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otherwise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140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marL="11430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k</m:t>
                        </m:r>
                      </m:sup>
                    </m:sSubSup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t</m:t>
                    </m:r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 sz="14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f>
                          <m:fPr>
                            <m:ctrlP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𝑘</m:t>
                            </m:r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1</m:t>
                            </m:r>
                          </m:den>
                        </m:f>
                        <m: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k</m:t>
                        </m:r>
                        <m: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p>
                    </m:sSubSup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t</m:t>
                    </m:r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 sz="14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sz="1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𝑘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𝑡</m:t>
                        </m:r>
                      </m:num>
                      <m:den>
                        <m:r>
                          <a:rPr lang="en-US" altLang="zh-CN" sz="1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𝑘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den>
                    </m:f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∗</m:t>
                    </m:r>
                    <m:sSubSup>
                      <m:sSubSupPr>
                        <m:ctrl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i</m:t>
                        </m:r>
                        <m: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k</m:t>
                        </m:r>
                        <m: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p>
                    </m:sSubSup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t</m:t>
                    </m:r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zh-CN" altLang="en-US" sz="1400">
                  <a:ea typeface="宋体" panose="02010600030101010101" pitchFamily="2" charset="-122"/>
                </a:endParaRPr>
              </a:p>
              <a:p>
                <a:r>
                  <a:rPr lang="zh-CN" altLang="en-US" sz="1400">
                    <a:ea typeface="宋体" panose="02010600030101010101" pitchFamily="2" charset="-122"/>
                  </a:rPr>
                  <a:t>此时不同控制点对应基函数形状相同，可以通过平移得到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k</m:t>
                        </m:r>
                      </m:sup>
                    </m:sSubSup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t</m:t>
                    </m:r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 sz="1400">
                    <a:ea typeface="宋体" panose="02010600030101010101" pitchFamily="2" charset="-122"/>
                  </a:rPr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N</m:t>
                        </m:r>
                      </m:e>
                      <m:sub>
                        <m: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0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k</m:t>
                        </m:r>
                      </m:sup>
                    </m:sSubSup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t</m:t>
                    </m:r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i</m:t>
                    </m:r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zh-CN" sz="1400"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1"/>
                <a:stretch>
                  <a:fillRect l="-6" t="-17" r="1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2880" y="2741295"/>
            <a:ext cx="2233295" cy="7981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327275" y="2819400"/>
            <a:ext cx="3209925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781040" y="2741295"/>
            <a:ext cx="3209925" cy="8559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11785" y="3587750"/>
            <a:ext cx="2146300" cy="1555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051175" y="3611245"/>
            <a:ext cx="2130425" cy="14395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558280" y="3587750"/>
            <a:ext cx="2116455" cy="14262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节点向量</a:t>
            </a:r>
            <a:r>
              <a:rPr lang="en-US" altLang="zh-CN"/>
              <a:t>knot vector</a:t>
            </a:r>
            <a:r>
              <a:rPr lang="zh-CN" altLang="en-US">
                <a:ea typeface="宋体" panose="02010600030101010101" pitchFamily="2" charset="-122"/>
              </a:rPr>
              <a:t>和</a:t>
            </a:r>
            <a:r>
              <a:rPr lang="en-US" altLang="zh-CN">
                <a:sym typeface="+mn-ea"/>
              </a:rPr>
              <a:t>Cox-de Boor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公式</a:t>
            </a:r>
            <a:endParaRPr lang="zh-CN" altLang="en-US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/>
              <p:nvPr>
                <p:ph type="body" idx="1"/>
              </p:nvPr>
            </p:nvSpPr>
            <p:spPr/>
            <p:txBody>
              <a:bodyPr/>
              <a:p>
                <a:r>
                  <a:rPr lang="zh-CN" altLang="en-US">
                    <a:ea typeface="宋体" panose="02010600030101010101" pitchFamily="2" charset="-122"/>
                  </a:rPr>
                  <a:t>节点向量</a:t>
                </a:r>
                <a:r>
                  <a:rPr lang="en-US" altLang="zh-CN">
                    <a:ea typeface="宋体" panose="02010600030101010101" pitchFamily="2" charset="-122"/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>
                    <a:ea typeface="宋体" panose="02010600030101010101" pitchFamily="2" charset="-122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>
                    <a:ea typeface="宋体" panose="02010600030101010101" pitchFamily="2" charset="-122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>
                    <a:ea typeface="宋体" panose="02010600030101010101" pitchFamily="2" charset="-122"/>
                  </a:rPr>
                  <a:t>,...,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>
                    <a:ea typeface="宋体" panose="02010600030101010101" pitchFamily="2" charset="-122"/>
                  </a:rPr>
                  <a:t>]</a:t>
                </a:r>
                <a:r>
                  <a:rPr lang="zh-CN" altLang="en-US">
                    <a:ea typeface="宋体" panose="02010600030101010101" pitchFamily="2" charset="-122"/>
                  </a:rPr>
                  <a:t>是长度为控制点数</a:t>
                </a:r>
                <a:r>
                  <a:rPr lang="en-US" altLang="zh-CN">
                    <a:ea typeface="宋体" panose="02010600030101010101" pitchFamily="2" charset="-122"/>
                  </a:rPr>
                  <a:t>n+</a:t>
                </a:r>
                <a:r>
                  <a:rPr lang="zh-CN" altLang="en-US">
                    <a:ea typeface="宋体" panose="02010600030101010101" pitchFamily="2" charset="-122"/>
                  </a:rPr>
                  <a:t>阶数</a:t>
                </a:r>
                <a:r>
                  <a:rPr lang="en-US" altLang="zh-CN">
                    <a:ea typeface="宋体" panose="02010600030101010101" pitchFamily="2" charset="-122"/>
                  </a:rPr>
                  <a:t>k</a:t>
                </a:r>
                <a:r>
                  <a:rPr lang="zh-CN" altLang="en-US">
                    <a:ea typeface="宋体" panose="02010600030101010101" pitchFamily="2" charset="-122"/>
                  </a:rPr>
                  <a:t>的非递减实数序列</a:t>
                </a:r>
                <a:endParaRPr lang="zh-CN" altLang="en-US">
                  <a:ea typeface="宋体" panose="02010600030101010101" pitchFamily="2" charset="-122"/>
                </a:endParaRPr>
              </a:p>
              <a:p>
                <a:r>
                  <a:rPr lang="en-US" altLang="zh-CN">
                    <a:ea typeface="宋体" panose="02010600030101010101" pitchFamily="2" charset="-122"/>
                    <a:sym typeface="+mn-ea"/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>
                    <a:ea typeface="宋体" panose="02010600030101010101" pitchFamily="2" charset="-122"/>
                    <a:sym typeface="+mn-ea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>
                    <a:ea typeface="宋体" panose="02010600030101010101" pitchFamily="2" charset="-122"/>
                    <a:sym typeface="+mn-ea"/>
                  </a:rPr>
                  <a:t>,...,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>
                    <a:ea typeface="宋体" panose="02010600030101010101" pitchFamily="2" charset="-122"/>
                    <a:sym typeface="+mn-ea"/>
                  </a:rPr>
                  <a:t>]</a:t>
                </a:r>
                <a:r>
                  <a:rPr lang="zh-CN" altLang="en-US">
                    <a:ea typeface="宋体" panose="02010600030101010101" pitchFamily="2" charset="-122"/>
                    <a:sym typeface="+mn-ea"/>
                  </a:rPr>
                  <a:t>区间</a:t>
                </a:r>
                <a:r>
                  <a:rPr lang="zh-CN" altLang="en-US">
                    <a:ea typeface="宋体" panose="02010600030101010101" pitchFamily="2" charset="-122"/>
                    <a:sym typeface="+mn-ea"/>
                  </a:rPr>
                  <a:t>决定了第</a:t>
                </a:r>
                <a:r>
                  <a:rPr lang="en-US" altLang="zh-CN">
                    <a:ea typeface="宋体" panose="02010600030101010101" pitchFamily="2" charset="-122"/>
                    <a:sym typeface="+mn-ea"/>
                  </a:rPr>
                  <a:t>i</a:t>
                </a:r>
                <a:r>
                  <a:rPr lang="zh-CN" altLang="en-US">
                    <a:ea typeface="宋体" panose="02010600030101010101" pitchFamily="2" charset="-122"/>
                    <a:sym typeface="+mn-ea"/>
                  </a:rPr>
                  <a:t>个基函数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k</m:t>
                        </m:r>
                      </m:sup>
                    </m:sSubSup>
                    <m:r>
                      <a: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t</m:t>
                    </m:r>
                    <m:r>
                      <a: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zh-CN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r>
                  <a:rPr lang="zh-CN" altLang="en-US">
                    <a:ea typeface="宋体" panose="02010600030101010101" pitchFamily="2" charset="-122"/>
                    <a:sym typeface="+mn-ea"/>
                  </a:rPr>
                  <a:t>节点向量</a:t>
                </a:r>
                <a:r>
                  <a:rPr lang="en-US" altLang="zh-CN">
                    <a:ea typeface="宋体" panose="02010600030101010101" pitchFamily="2" charset="-122"/>
                    <a:sym typeface="+mn-ea"/>
                  </a:rPr>
                  <a:t>Non-Uniform</a:t>
                </a:r>
                <a:r>
                  <a:rPr lang="zh-CN" altLang="en-US">
                    <a:ea typeface="宋体" panose="02010600030101010101" pitchFamily="2" charset="-122"/>
                    <a:sym typeface="+mn-ea"/>
                  </a:rPr>
                  <a:t>的</a:t>
                </a:r>
                <a:r>
                  <a:rPr lang="en-US" altLang="zh-CN">
                    <a:sym typeface="+mn-ea"/>
                  </a:rPr>
                  <a:t>Cox-de Boor</a:t>
                </a:r>
                <a:r>
                  <a:rPr lang="zh-CN" altLang="en-US">
                    <a:ea typeface="宋体" panose="02010600030101010101" pitchFamily="2" charset="-122"/>
                    <a:sym typeface="+mn-ea"/>
                  </a:rPr>
                  <a:t>公式：</a:t>
                </a:r>
                <a:endParaRPr lang="zh-CN" altLang="en-US">
                  <a:ea typeface="宋体" panose="02010600030101010101" pitchFamily="2" charset="-122"/>
                  <a:sym typeface="+mn-ea"/>
                </a:endParaRPr>
              </a:p>
              <a:p>
                <a:pPr marL="11430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i</m:t>
                        </m:r>
                      </m:sub>
                      <m:sup>
                        <m: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p>
                    </m:sSubSup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t</m:t>
                    </m:r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 sz="1400">
                    <a:ea typeface="宋体" panose="02010600030101010101" pitchFamily="2" charset="-122"/>
                    <a:sym typeface="+mn-ea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4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eqArrPr>
                          <m:e>
                            <m:r>
                              <a:rPr lang="en-US" altLang="zh-CN" sz="14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1</m:t>
                            </m:r>
                            <m:r>
                              <a:rPr lang="en-US" altLang="zh-CN" sz="14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, 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4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&lt;=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t</m:t>
                            </m:r>
                            <m:r>
                              <a:rPr lang="en-US" altLang="zh-CN" sz="14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&lt;=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𝑖</m:t>
                                </m:r>
                                <m: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sz="14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0</m:t>
                            </m:r>
                            <m:r>
                              <a:rPr lang="en-US" altLang="zh-CN" sz="14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, 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otherwise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140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marL="11430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k</m:t>
                        </m:r>
                      </m:sup>
                    </m:sSubSup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t</m:t>
                    </m:r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 sz="1400">
                    <a:ea typeface="宋体" panose="02010600030101010101" pitchFamily="2" charset="-122"/>
                    <a:sym typeface="+mn-ea"/>
                  </a:rPr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f>
                          <m:fPr>
                            <m:ctrlP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𝑖</m:t>
                                </m:r>
                                <m: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𝑘</m:t>
                                </m:r>
                                <m: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−</m:t>
                                </m:r>
                                <m: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k</m:t>
                        </m:r>
                        <m: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p>
                    </m:sSubSup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t</m:t>
                    </m:r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 sz="1400">
                    <a:ea typeface="宋体" panose="02010600030101010101" pitchFamily="2" charset="-122"/>
                    <a:sym typeface="+mn-ea"/>
                  </a:rPr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1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𝑡</m:t>
                        </m:r>
                      </m:num>
                      <m:den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1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∗</m:t>
                    </m:r>
                    <m:sSubSup>
                      <m:sSubSupPr>
                        <m:ctrl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i</m:t>
                        </m:r>
                        <m: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k</m:t>
                        </m:r>
                        <m: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p>
                    </m:sSubSup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t</m:t>
                    </m:r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zh-CN" sz="140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algn="l"/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ti=i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时</a:t>
                </a:r>
                <a:r>
                  <a:rPr lang="zh-CN" altLang="en-US">
                    <a:ea typeface="宋体" panose="02010600030101010101" pitchFamily="2" charset="-122"/>
                    <a:sym typeface="+mn-ea"/>
                  </a:rPr>
                  <a:t>即上页情况，间隔均匀时即加上</a:t>
                </a:r>
                <a:r>
                  <a:rPr lang="en-US" altLang="zh-CN">
                    <a:ea typeface="宋体" panose="02010600030101010101" pitchFamily="2" charset="-122"/>
                    <a:sym typeface="+mn-ea"/>
                  </a:rPr>
                  <a:t>t</a:t>
                </a:r>
                <a:r>
                  <a:rPr lang="zh-CN" altLang="en-US">
                    <a:ea typeface="宋体" panose="02010600030101010101" pitchFamily="2" charset="-122"/>
                    <a:sym typeface="+mn-ea"/>
                  </a:rPr>
                  <a:t>的平移缩放</a:t>
                </a:r>
                <a:endParaRPr lang="zh-CN" altLang="en-US">
                  <a:ea typeface="宋体" panose="02010600030101010101" pitchFamily="2" charset="-122"/>
                </a:endParaRPr>
              </a:p>
              <a:p>
                <a:pPr algn="l"/>
                <a:endParaRPr lang="zh-CN" altLang="en-US">
                  <a:ea typeface="宋体" panose="02010600030101010101" pitchFamily="2" charset="-122"/>
                  <a:sym typeface="+mn-ea"/>
                </a:endParaRPr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1"/>
                <a:stretch>
                  <a:fillRect l="-6" t="-17" r="1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86385" y="3491230"/>
            <a:ext cx="4260215" cy="16325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28515" y="3489325"/>
            <a:ext cx="3623945" cy="16344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非均匀节点向量对函数形状的影响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sz="1400"/>
              <a:t>左：节点向量</a:t>
            </a:r>
            <a:r>
              <a:rPr lang="en-US" altLang="zh-CN" sz="1400"/>
              <a:t>[0,1,2,3,4,5,6,7]</a:t>
            </a:r>
            <a:r>
              <a:rPr lang="zh-CN" altLang="en-US" sz="1400">
                <a:ea typeface="宋体" panose="02010600030101010101" pitchFamily="2" charset="-122"/>
              </a:rPr>
              <a:t>的</a:t>
            </a:r>
            <a:r>
              <a:rPr lang="en-US" altLang="zh-CN" sz="1400">
                <a:ea typeface="宋体" panose="02010600030101010101" pitchFamily="2" charset="-122"/>
              </a:rPr>
              <a:t>2</a:t>
            </a:r>
            <a:r>
              <a:rPr lang="zh-CN" altLang="en-US" sz="1400">
                <a:ea typeface="宋体" panose="02010600030101010101" pitchFamily="2" charset="-122"/>
              </a:rPr>
              <a:t>、</a:t>
            </a:r>
            <a:r>
              <a:rPr lang="en-US" altLang="zh-CN" sz="1400">
                <a:ea typeface="宋体" panose="02010600030101010101" pitchFamily="2" charset="-122"/>
              </a:rPr>
              <a:t>3</a:t>
            </a:r>
            <a:r>
              <a:rPr lang="zh-CN" altLang="en-US" sz="1400">
                <a:ea typeface="宋体" panose="02010600030101010101" pitchFamily="2" charset="-122"/>
              </a:rPr>
              <a:t>、</a:t>
            </a:r>
            <a:r>
              <a:rPr lang="en-US" altLang="zh-CN" sz="1400">
                <a:ea typeface="宋体" panose="02010600030101010101" pitchFamily="2" charset="-122"/>
              </a:rPr>
              <a:t>4</a:t>
            </a:r>
            <a:r>
              <a:rPr lang="zh-CN" altLang="en-US" sz="1400">
                <a:ea typeface="宋体" panose="02010600030101010101" pitchFamily="2" charset="-122"/>
              </a:rPr>
              <a:t>阶</a:t>
            </a:r>
            <a:r>
              <a:rPr lang="en-US" altLang="zh-CN" sz="1400">
                <a:ea typeface="宋体" panose="02010600030101010101" pitchFamily="2" charset="-122"/>
              </a:rPr>
              <a:t>B</a:t>
            </a:r>
            <a:r>
              <a:rPr lang="zh-CN" altLang="en-US" sz="1400">
                <a:ea typeface="宋体" panose="02010600030101010101" pitchFamily="2" charset="-122"/>
              </a:rPr>
              <a:t>样条基函数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zh-CN" altLang="en-US" sz="1400">
                <a:sym typeface="+mn-ea"/>
              </a:rPr>
              <a:t>右：节点向量</a:t>
            </a:r>
            <a:r>
              <a:rPr lang="en-US" altLang="zh-CN" sz="1400">
                <a:sym typeface="+mn-ea"/>
              </a:rPr>
              <a:t>[0,1,2,3.5,4,5,6,7]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的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4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阶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B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样条基函数</a:t>
            </a:r>
            <a:endParaRPr lang="zh-CN" altLang="en-US" sz="140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9305" y="1859915"/>
            <a:ext cx="2124075" cy="10725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3115" y="2955925"/>
            <a:ext cx="2149475" cy="11023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00735" y="4017010"/>
            <a:ext cx="2112645" cy="10858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047740" y="1802765"/>
            <a:ext cx="2200910" cy="11296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047740" y="2903220"/>
            <a:ext cx="2194560" cy="11550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047740" y="4032885"/>
            <a:ext cx="2193925" cy="11131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非均匀节点向量对函数形状的影响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/>
              <p:nvPr>
                <p:ph type="body" idx="1"/>
              </p:nvPr>
            </p:nvSpPr>
            <p:spPr/>
            <p:txBody>
              <a:bodyPr/>
              <a:p>
                <a:r>
                  <a:rPr lang="zh-CN" altLang="en-US" sz="14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根据递推式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k</m:t>
                        </m:r>
                      </m:sup>
                    </m:sSubSup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t</m:t>
                    </m:r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 sz="1400">
                    <a:ea typeface="宋体" panose="02010600030101010101" pitchFamily="2" charset="-122"/>
                    <a:sym typeface="+mn-ea"/>
                  </a:rPr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f>
                          <m:fPr>
                            <m:ctrlP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𝑖</m:t>
                                </m:r>
                                <m: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𝑘</m:t>
                                </m:r>
                                <m: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−</m:t>
                                </m:r>
                                <m: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k</m:t>
                        </m:r>
                        <m: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p>
                    </m:sSubSup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t</m:t>
                    </m:r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 sz="1400">
                    <a:ea typeface="宋体" panose="02010600030101010101" pitchFamily="2" charset="-122"/>
                    <a:sym typeface="+mn-ea"/>
                  </a:rPr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1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𝑡</m:t>
                        </m:r>
                      </m:num>
                      <m:den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1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∗</m:t>
                    </m:r>
                    <m:sSubSup>
                      <m:sSubSupPr>
                        <m:ctrl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i</m:t>
                        </m:r>
                        <m: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k</m:t>
                        </m:r>
                        <m: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p>
                    </m:sSubSup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t</m:t>
                    </m:r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14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，非均匀取值影响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sz="1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𝑡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𝑘</m:t>
                            </m:r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14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和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1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𝑡</m:t>
                        </m:r>
                      </m:num>
                      <m:den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1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sz="1400" i="1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r>
                  <a:rPr lang="zh-CN" altLang="en-US" sz="14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当分母为</a:t>
                </a:r>
                <a:r>
                  <a:rPr lang="en-US" altLang="zh-CN" sz="14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0</a:t>
                </a:r>
                <a:r>
                  <a:rPr lang="zh-CN" altLang="en-US" sz="14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时认为</a:t>
                </a:r>
                <a:r>
                  <a:rPr lang="en-US" altLang="zh-CN" sz="14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0/0=0</a:t>
                </a:r>
                <a:endParaRPr lang="en-US" altLang="zh-CN" sz="140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endParaRPr lang="en-US" altLang="zh-CN" sz="140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1"/>
                <a:stretch>
                  <a:fillRect l="-6" t="-17" r="1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398135" y="2636520"/>
            <a:ext cx="2328545" cy="2774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670050" y="2520315"/>
            <a:ext cx="2262505" cy="25628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非均匀节点向量对函数形状的影响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11785" y="1152525"/>
            <a:ext cx="5638800" cy="3793490"/>
          </a:xfrm>
        </p:spPr>
        <p:txBody>
          <a:bodyPr/>
          <a:p>
            <a:r>
              <a:rPr lang="en-US" altLang="zh-CN"/>
              <a:t>k=2</a:t>
            </a:r>
            <a:r>
              <a:rPr lang="zh-CN" altLang="en-US">
                <a:ea typeface="宋体" panose="02010600030101010101" pitchFamily="2" charset="-122"/>
              </a:rPr>
              <a:t>：</a:t>
            </a:r>
            <a:r>
              <a:rPr lang="zh-CN" altLang="en-US"/>
              <a:t>影响仅表现在区间压缩</a:t>
            </a:r>
            <a:endParaRPr lang="zh-CN" altLang="en-US"/>
          </a:p>
          <a:p>
            <a:r>
              <a:rPr lang="en-US" altLang="zh-CN"/>
              <a:t>k&gt;=3</a:t>
            </a:r>
            <a:r>
              <a:rPr lang="zh-CN" altLang="en-US">
                <a:ea typeface="宋体" panose="02010600030101010101" pitchFamily="2" charset="-122"/>
              </a:rPr>
              <a:t>：被压缩的区间值被挤高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932805" y="173990"/>
            <a:ext cx="3096895" cy="15900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985510" y="1802765"/>
            <a:ext cx="3088005" cy="1625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038850" y="3504565"/>
            <a:ext cx="3087370" cy="15665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zh-CN">
                <a:ea typeface="宋体" panose="02010600030101010101" pitchFamily="2" charset="-122"/>
              </a:rPr>
              <a:t>基函数加权性和</a:t>
            </a:r>
            <a:r>
              <a:rPr lang="en-US" altLang="zh-CN"/>
              <a:t>t</a:t>
            </a:r>
            <a:r>
              <a:rPr lang="zh-CN" altLang="en-US">
                <a:ea typeface="宋体" panose="02010600030101010101" pitchFamily="2" charset="-122"/>
              </a:rPr>
              <a:t>的合法区间</a:t>
            </a:r>
            <a:endParaRPr lang="zh-CN" altLang="en-US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/>
              <p:nvPr>
                <p:ph type="body" idx="1"/>
              </p:nvPr>
            </p:nvSpPr>
            <p:spPr/>
            <p:txBody>
              <a:bodyPr/>
              <a:p>
                <a:r>
                  <a:rPr lang="en-US" altLang="zh-CN">
                    <a:ea typeface="宋体" panose="02010600030101010101" pitchFamily="2" charset="-122"/>
                  </a:rPr>
                  <a:t>n</a:t>
                </a:r>
                <a:r>
                  <a:rPr lang="zh-CN" altLang="en-US">
                    <a:ea typeface="宋体" panose="02010600030101010101" pitchFamily="2" charset="-122"/>
                  </a:rPr>
                  <a:t>个控制点的</a:t>
                </a:r>
                <a:r>
                  <a:rPr lang="en-US" altLang="zh-CN">
                    <a:ea typeface="宋体" panose="02010600030101010101" pitchFamily="2" charset="-122"/>
                  </a:rPr>
                  <a:t>k</a:t>
                </a:r>
                <a:r>
                  <a:rPr lang="zh-CN" altLang="en-US">
                    <a:ea typeface="宋体" panose="02010600030101010101" pitchFamily="2" charset="-122"/>
                  </a:rPr>
                  <a:t>阶</a:t>
                </a:r>
                <a:r>
                  <a:rPr lang="en-US" altLang="zh-CN">
                    <a:ea typeface="宋体" panose="02010600030101010101" pitchFamily="2" charset="-122"/>
                  </a:rPr>
                  <a:t>B</a:t>
                </a:r>
                <a:r>
                  <a:rPr lang="zh-CN" altLang="en-US">
                    <a:ea typeface="宋体" panose="02010600030101010101" pitchFamily="2" charset="-122"/>
                  </a:rPr>
                  <a:t>样条，</a:t>
                </a:r>
                <a:r>
                  <a:rPr lang="en-US" altLang="zh-CN">
                    <a:ea typeface="宋体" panose="02010600030101010101" pitchFamily="2" charset="-122"/>
                  </a:rPr>
                  <a:t>t</a:t>
                </a:r>
                <a:r>
                  <a:rPr lang="zh-CN" altLang="en-US">
                    <a:ea typeface="宋体" panose="02010600030101010101" pitchFamily="2" charset="-122"/>
                  </a:rPr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[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]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区间内被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k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条基函数的有效区域覆盖，且和为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1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，称为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t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的合法区间</a:t>
                </a:r>
                <a:endParaRPr lang="zh-CN" altLang="en-US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n&gt;=k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的理由</a:t>
                </a:r>
                <a:endParaRPr lang="zh-CN" altLang="en-US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1"/>
                <a:stretch>
                  <a:fillRect l="-6" t="-17" r="1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3345" y="3408680"/>
            <a:ext cx="3001645" cy="15030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166110" y="3442335"/>
            <a:ext cx="2811145" cy="14433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136005" y="3442335"/>
            <a:ext cx="2835275" cy="14693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加权性证明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/>
              <p:nvPr>
                <p:ph type="body" idx="1"/>
              </p:nvPr>
            </p:nvSpPr>
            <p:spPr/>
            <p:txBody>
              <a:bodyPr/>
              <a:p>
                <a:pPr marL="11430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i</m:t>
                        </m:r>
                      </m:sub>
                      <m:sup>
                        <m: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p>
                    </m:sSubSup>
                    <m:r>
                      <a: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t</m:t>
                    </m:r>
                    <m:r>
                      <a: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>
                    <a:ea typeface="宋体" panose="02010600030101010101" pitchFamily="2" charset="-122"/>
                    <a:sym typeface="+mn-ea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eqArrPr>
                          <m:e>
                            <m:r>
                              <a:rPr lang="en-US" altLang="zh-CN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1</m:t>
                            </m:r>
                            <m:r>
                              <a:rPr lang="en-US" altLang="zh-CN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, 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&lt;=</m:t>
                            </m:r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t</m:t>
                            </m:r>
                            <m:r>
                              <a:rPr lang="en-US" altLang="zh-CN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&lt;=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0</m:t>
                            </m:r>
                            <m:r>
                              <a:rPr lang="en-US" altLang="zh-CN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, </m:t>
                            </m:r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otherwise</m:t>
                            </m:r>
                          </m:e>
                        </m:eqArr>
                      </m:e>
                    </m:d>
                  </m:oMath>
                </a14:m>
                <a:endParaRPr lang="en-US" altLang="zh-CN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marL="11430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k</m:t>
                        </m:r>
                      </m:sup>
                    </m:sSubSup>
                    <m:r>
                      <a: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t</m:t>
                    </m:r>
                    <m:r>
                      <a: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>
                    <a:ea typeface="宋体" panose="02010600030101010101" pitchFamily="2" charset="-122"/>
                    <a:sym typeface="+mn-ea"/>
                  </a:rPr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𝑘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k</m:t>
                        </m:r>
                        <m: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p>
                    </m:sSubSup>
                    <m:r>
                      <a: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t</m:t>
                    </m:r>
                    <m:r>
                      <a: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>
                    <a:ea typeface="宋体" panose="02010600030101010101" pitchFamily="2" charset="-122"/>
                    <a:sym typeface="+mn-ea"/>
                  </a:rPr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𝑡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∗</m:t>
                    </m:r>
                    <m:sSubSup>
                      <m:sSubSupPr>
                        <m:ctrlP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i</m:t>
                        </m:r>
                        <m: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k</m:t>
                        </m:r>
                        <m: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p>
                    </m:sSubSup>
                    <m:r>
                      <a: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t</m:t>
                    </m:r>
                    <m:r>
                      <a: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zh-CN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r>
                  <a:rPr lang="zh-CN" altLang="en-US">
                    <a:ea typeface="宋体" panose="02010600030101010101" pitchFamily="2" charset="-122"/>
                  </a:rPr>
                  <a:t>数学归纳法，在合法区间所有点对应</a:t>
                </a:r>
                <a:r>
                  <a:rPr lang="en-US" altLang="zh-CN">
                    <a:ea typeface="宋体" panose="02010600030101010101" pitchFamily="2" charset="-122"/>
                  </a:rPr>
                  <a:t>k</a:t>
                </a:r>
                <a:r>
                  <a:rPr lang="zh-CN" altLang="en-US">
                    <a:ea typeface="宋体" panose="02010600030101010101" pitchFamily="2" charset="-122"/>
                  </a:rPr>
                  <a:t>阶基函数和为</a:t>
                </a:r>
                <a:r>
                  <a:rPr lang="en-US" altLang="zh-CN">
                    <a:ea typeface="宋体" panose="02010600030101010101" pitchFamily="2" charset="-122"/>
                  </a:rPr>
                  <a:t>1</a:t>
                </a:r>
                <a:r>
                  <a:rPr lang="zh-CN" altLang="en-US">
                    <a:ea typeface="宋体" panose="02010600030101010101" pitchFamily="2" charset="-122"/>
                  </a:rPr>
                  <a:t>：</a:t>
                </a:r>
                <a:endParaRPr lang="zh-CN" altLang="en-US">
                  <a:ea typeface="宋体" panose="02010600030101010101" pitchFamily="2" charset="-122"/>
                </a:endParaRPr>
              </a:p>
              <a:p>
                <a:pPr lvl="1"/>
                <a:r>
                  <a:rPr lang="en-US" altLang="zh-CN"/>
                  <a:t>1</a:t>
                </a:r>
                <a:r>
                  <a:rPr lang="zh-CN" altLang="en-US">
                    <a:ea typeface="宋体" panose="02010600030101010101" pitchFamily="2" charset="-122"/>
                  </a:rPr>
                  <a:t>阶每个区间只有一个基函数值为</a:t>
                </a:r>
                <a:r>
                  <a:rPr lang="en-US" altLang="zh-CN">
                    <a:ea typeface="宋体" panose="02010600030101010101" pitchFamily="2" charset="-122"/>
                  </a:rPr>
                  <a:t>1</a:t>
                </a:r>
                <a:r>
                  <a:rPr lang="zh-CN" altLang="en-US">
                    <a:ea typeface="宋体" panose="02010600030101010101" pitchFamily="2" charset="-122"/>
                  </a:rPr>
                  <a:t>，其他为</a:t>
                </a:r>
                <a:r>
                  <a:rPr lang="en-US" altLang="zh-CN">
                    <a:ea typeface="宋体" panose="02010600030101010101" pitchFamily="2" charset="-122"/>
                  </a:rPr>
                  <a:t>0</a:t>
                </a:r>
                <a:endParaRPr lang="en-US" altLang="zh-CN">
                  <a:ea typeface="宋体" panose="02010600030101010101" pitchFamily="2" charset="-122"/>
                </a:endParaRPr>
              </a:p>
              <a:p>
                <a:pPr lvl="1"/>
                <a:r>
                  <a:rPr lang="zh-CN" altLang="en-US">
                    <a:ea typeface="宋体" panose="02010600030101010101" pitchFamily="2" charset="-122"/>
                  </a:rPr>
                  <a:t>若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1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altLang="zh-CN">
                    <a:ea typeface="宋体" panose="02010600030101010101" pitchFamily="2" charset="-122"/>
                  </a:rPr>
                  <a:t>(t)=1</a:t>
                </a:r>
                <a:r>
                  <a:rPr lang="zh-CN" altLang="en-US">
                    <a:ea typeface="宋体" panose="02010600030101010101" pitchFamily="2" charset="-122"/>
                  </a:rPr>
                  <a:t>，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) = 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𝑡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charset="0"/>
                                        <a:ea typeface="宋体" panose="02010600030101010101" pitchFamily="2" charset="-122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ea typeface="宋体" panose="02010600030101010101" pitchFamily="2" charset="-122"/>
                                        <a:cs typeface="Cambria Math" panose="0204050305040603020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ea typeface="宋体" panose="02010600030101010101" pitchFamily="2" charset="-122"/>
                                        <a:cs typeface="Cambria Math" panose="0204050305040603020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charset="0"/>
                                        <a:ea typeface="宋体" panose="02010600030101010101" pitchFamily="2" charset="-122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ea typeface="宋体" panose="02010600030101010101" pitchFamily="2" charset="-122"/>
                                        <a:cs typeface="Cambria Math" panose="0204050305040603020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ea typeface="宋体" panose="02010600030101010101" pitchFamily="2" charset="-122"/>
                                        <a:cs typeface="Cambria Math" panose="02040503050406030204" charset="0"/>
                                      </a:rPr>
                                      <m:t>𝑖</m:t>
                                    </m:r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ea typeface="宋体" panose="02010600030101010101" pitchFamily="2" charset="-122"/>
                                        <a:cs typeface="Cambria Math" panose="02040503050406030204" charset="0"/>
                                      </a:rPr>
                                      <m:t>+</m:t>
                                    </m:r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ea typeface="宋体" panose="02010600030101010101" pitchFamily="2" charset="-122"/>
                                        <a:cs typeface="Cambria Math" panose="02040503050406030204" charset="0"/>
                                      </a:rPr>
                                      <m:t>𝑘</m:t>
                                    </m:r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ea typeface="宋体" panose="02010600030101010101" pitchFamily="2" charset="-122"/>
                                        <a:cs typeface="Cambria Math" panose="02040503050406030204" charset="0"/>
                                      </a:rPr>
                                      <m:t>−</m:t>
                                    </m:r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ea typeface="宋体" panose="02010600030101010101" pitchFamily="2" charset="-122"/>
                                        <a:cs typeface="Cambria Math" panose="02040503050406030204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charset="0"/>
                                        <a:ea typeface="宋体" panose="02010600030101010101" pitchFamily="2" charset="-122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ea typeface="宋体" panose="02010600030101010101" pitchFamily="2" charset="-122"/>
                                        <a:cs typeface="Cambria Math" panose="0204050305040603020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ea typeface="宋体" panose="02010600030101010101" pitchFamily="2" charset="-122"/>
                                        <a:cs typeface="Cambria Math" panose="0204050305040603020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nary>
                      </m:e>
                    </m:nary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∗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)+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𝑡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∗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)) 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𝑘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∗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)+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𝑡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∗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)) </m:t>
                    </m:r>
                  </m:oMath>
                </a14:m>
                <a:r>
                  <a:rPr lang="en-US" altLang="zh-CN">
                    <a:ea typeface="宋体" panose="02010600030101010101" pitchFamily="2" charset="-122"/>
                  </a:rPr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1</m:t>
                            </m:r>
                          </m:sup>
                        </m:sSubSup>
                      </m:e>
                    </m:nary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>
                    <a:ea typeface="宋体" panose="02010600030101010101" pitchFamily="2" charset="-122"/>
                  </a:rPr>
                  <a:t>=1</a:t>
                </a:r>
                <a:endParaRPr lang="en-US" altLang="zh-CN">
                  <a:ea typeface="宋体" panose="02010600030101010101" pitchFamily="2" charset="-122"/>
                </a:endParaRPr>
              </a:p>
              <a:p>
                <a:endParaRPr lang="en-US" altLang="zh-CN"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1"/>
                <a:stretch>
                  <a:fillRect l="-6" t="-17" r="1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ea typeface="宋体" panose="02010600030101010101" pitchFamily="2" charset="-122"/>
              </a:rPr>
              <a:t>加权性作用：凸包性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因为每个点权重在</a:t>
            </a:r>
            <a:r>
              <a:rPr lang="en-US" altLang="zh-CN"/>
              <a:t>0~1</a:t>
            </a:r>
            <a:r>
              <a:rPr lang="zh-CN" altLang="en-US">
                <a:ea typeface="宋体" panose="02010600030101010101" pitchFamily="2" charset="-122"/>
              </a:rPr>
              <a:t>之间，曲线不会超出控制点构成的凸包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99995" y="2546985"/>
            <a:ext cx="4144645" cy="24422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常用节点向量：均匀分布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典型节点向量</a:t>
            </a:r>
            <a:r>
              <a:rPr lang="en-US" altLang="zh-CN"/>
              <a:t>[0,1,2,...n+k-1]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en-US" altLang="zh-CN">
                <a:ea typeface="宋体" panose="02010600030101010101" pitchFamily="2" charset="-122"/>
              </a:rPr>
              <a:t>t</a:t>
            </a:r>
            <a:r>
              <a:rPr lang="zh-CN" altLang="en-US">
                <a:ea typeface="宋体" panose="02010600030101010101" pitchFamily="2" charset="-122"/>
              </a:rPr>
              <a:t>合法区间</a:t>
            </a:r>
            <a:r>
              <a:rPr lang="en-US" altLang="zh-CN">
                <a:ea typeface="宋体" panose="02010600030101010101" pitchFamily="2" charset="-122"/>
              </a:rPr>
              <a:t>[k-1,n]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一般来说不通过任何控制点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74700" y="3091815"/>
            <a:ext cx="3797300" cy="19869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810250" y="2481580"/>
            <a:ext cx="2384425" cy="12001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810250" y="3916045"/>
            <a:ext cx="2383790" cy="11626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本期内容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pPr lvl="0"/>
            <a:r>
              <a:rPr lang="zh-CN">
                <a:ea typeface="宋体" panose="02010600030101010101" pitchFamily="2" charset="-122"/>
              </a:rPr>
              <a:t>全球首款非图形学大佬讲解的</a:t>
            </a:r>
            <a:r>
              <a:rPr lang="en-US" altLang="zh-CN">
                <a:ea typeface="宋体" panose="02010600030101010101" pitchFamily="2" charset="-122"/>
              </a:rPr>
              <a:t>NURBS</a:t>
            </a:r>
            <a:r>
              <a:rPr lang="zh-CN" altLang="en-US">
                <a:ea typeface="宋体" panose="02010600030101010101" pitchFamily="2" charset="-122"/>
              </a:rPr>
              <a:t>曲线教程</a:t>
            </a:r>
            <a:endParaRPr 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图文并茂，严谨推导</a:t>
            </a:r>
            <a:endParaRPr lang="zh-CN" altLang="en-US">
              <a:ea typeface="宋体" panose="02010600030101010101" pitchFamily="2" charset="-122"/>
            </a:endParaRPr>
          </a:p>
          <a:p>
            <a:pPr lvl="1"/>
            <a:r>
              <a:rPr lang="zh-CN" altLang="zh-CN">
                <a:ea typeface="宋体" panose="02010600030101010101" pitchFamily="2" charset="-122"/>
              </a:rPr>
              <a:t>适合人群：</a:t>
            </a:r>
            <a:r>
              <a:rPr lang="en-US" altLang="zh-CN">
                <a:ea typeface="宋体" panose="02010600030101010101" pitchFamily="2" charset="-122"/>
              </a:rPr>
              <a:t>0~99</a:t>
            </a:r>
            <a:r>
              <a:rPr lang="zh-CN" altLang="en-US">
                <a:ea typeface="宋体" panose="02010600030101010101" pitchFamily="2" charset="-122"/>
              </a:rPr>
              <a:t>岁</a:t>
            </a:r>
            <a:endParaRPr lang="zh-CN" altLang="en-US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让</a:t>
            </a:r>
            <a:r>
              <a:rPr lang="en-US" altLang="zh-CN">
                <a:ea typeface="宋体" panose="02010600030101010101" pitchFamily="2" charset="-122"/>
              </a:rPr>
              <a:t>NURBS</a:t>
            </a:r>
            <a:r>
              <a:rPr lang="zh-CN" altLang="en-US">
                <a:ea typeface="宋体" panose="02010600030101010101" pitchFamily="2" charset="-122"/>
              </a:rPr>
              <a:t>惠及每一个人</a:t>
            </a:r>
            <a:endParaRPr lang="zh-CN" altLang="en-US">
              <a:ea typeface="宋体" panose="02010600030101010101" pitchFamily="2" charset="-122"/>
            </a:endParaRPr>
          </a:p>
          <a:p>
            <a:pPr lvl="0"/>
            <a:r>
              <a:rPr lang="zh-CN" altLang="en-US">
                <a:ea typeface="宋体" panose="02010600030101010101" pitchFamily="2" charset="-122"/>
              </a:rPr>
              <a:t>参考资料（个人）：</a:t>
            </a:r>
            <a:endParaRPr lang="zh-CN" altLang="en-US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Bezier</a:t>
            </a:r>
            <a:r>
              <a:rPr lang="zh-CN" altLang="en-US">
                <a:ea typeface="宋体" panose="02010600030101010101" pitchFamily="2" charset="-122"/>
              </a:rPr>
              <a:t>曲线：</a:t>
            </a:r>
            <a:r>
              <a:rPr lang="en-US" altLang="zh-CN">
                <a:ea typeface="宋体" panose="02010600030101010101" pitchFamily="2" charset="-122"/>
              </a:rPr>
              <a:t>games101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B</a:t>
            </a:r>
            <a:r>
              <a:rPr lang="zh-CN" altLang="en-US">
                <a:ea typeface="宋体" panose="02010600030101010101" pitchFamily="2" charset="-122"/>
              </a:rPr>
              <a:t>样条</a:t>
            </a:r>
            <a:r>
              <a:rPr lang="en-US" altLang="zh-CN">
                <a:ea typeface="宋体" panose="02010600030101010101" pitchFamily="2" charset="-122"/>
              </a:rPr>
              <a:t> &amp; NURBS</a:t>
            </a:r>
            <a:r>
              <a:rPr lang="zh-CN" altLang="en-US">
                <a:ea typeface="宋体" panose="02010600030101010101" pitchFamily="2" charset="-122"/>
              </a:rPr>
              <a:t>：</a:t>
            </a:r>
            <a:r>
              <a:rPr lang="en-US" altLang="zh-CN">
                <a:ea typeface="宋体" panose="02010600030101010101" pitchFamily="2" charset="-122"/>
              </a:rPr>
              <a:t>games102</a:t>
            </a:r>
            <a:r>
              <a:rPr lang="zh-CN" altLang="en-US">
                <a:ea typeface="宋体" panose="02010600030101010101" pitchFamily="2" charset="-122"/>
              </a:rPr>
              <a:t>，胡事民清华图形学课</a:t>
            </a:r>
            <a:endParaRPr lang="zh-CN" altLang="en-US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计算机图形学（第四版）绿皮书、计算机图形学基础（虎书）、</a:t>
            </a:r>
            <a:r>
              <a:rPr lang="en-US" altLang="zh-CN">
                <a:ea typeface="宋体" panose="02010600030101010101" pitchFamily="2" charset="-122"/>
              </a:rPr>
              <a:t>wiki</a:t>
            </a:r>
            <a:endParaRPr lang="zh-CN" altLang="en-US">
              <a:ea typeface="宋体" panose="02010600030101010101" pitchFamily="2" charset="-122"/>
            </a:endParaRPr>
          </a:p>
          <a:p>
            <a:pPr lvl="0"/>
            <a:r>
              <a:rPr lang="zh-CN" altLang="en-US">
                <a:ea typeface="宋体" panose="02010600030101010101" pitchFamily="2" charset="-122"/>
              </a:rPr>
              <a:t>演示工具</a:t>
            </a:r>
            <a:r>
              <a:rPr lang="en-US" altLang="zh-CN">
                <a:ea typeface="宋体" panose="02010600030101010101" pitchFamily="2" charset="-122"/>
              </a:rPr>
              <a:t>&amp;</a:t>
            </a:r>
            <a:r>
              <a:rPr lang="zh-CN" altLang="en-US">
                <a:ea typeface="宋体" panose="02010600030101010101" pitchFamily="2" charset="-122"/>
              </a:rPr>
              <a:t>源码：</a:t>
            </a:r>
            <a:r>
              <a:rPr lang="en-US" altLang="zh-CN">
                <a:ea typeface="宋体" panose="02010600030101010101" pitchFamily="2" charset="-122"/>
              </a:rPr>
              <a:t>Blender</a:t>
            </a:r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常用节点向量：首尾固定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典型节点向量</a:t>
            </a:r>
            <a:r>
              <a:rPr lang="en-US" altLang="zh-CN"/>
              <a:t>[k</a:t>
            </a:r>
            <a:r>
              <a:rPr lang="zh-CN" altLang="en-US">
                <a:ea typeface="宋体" panose="02010600030101010101" pitchFamily="2" charset="-122"/>
              </a:rPr>
              <a:t>个</a:t>
            </a:r>
            <a:r>
              <a:rPr lang="en-US" altLang="zh-CN">
                <a:ea typeface="宋体" panose="02010600030101010101" pitchFamily="2" charset="-122"/>
              </a:rPr>
              <a:t>0,1,2,3,...,k</a:t>
            </a:r>
            <a:r>
              <a:rPr lang="zh-CN" altLang="en-US">
                <a:ea typeface="宋体" panose="02010600030101010101" pitchFamily="2" charset="-122"/>
              </a:rPr>
              <a:t>个</a:t>
            </a:r>
            <a:r>
              <a:rPr lang="en-US" altLang="zh-CN">
                <a:ea typeface="宋体" panose="02010600030101010101" pitchFamily="2" charset="-122"/>
              </a:rPr>
              <a:t>n-k+1]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en-US" altLang="zh-CN">
                <a:ea typeface="宋体" panose="02010600030101010101" pitchFamily="2" charset="-122"/>
              </a:rPr>
              <a:t>t</a:t>
            </a:r>
            <a:r>
              <a:rPr lang="zh-CN" altLang="en-US">
                <a:ea typeface="宋体" panose="02010600030101010101" pitchFamily="2" charset="-122"/>
              </a:rPr>
              <a:t>合法区间</a:t>
            </a:r>
            <a:r>
              <a:rPr lang="en-US" altLang="zh-CN">
                <a:ea typeface="宋体" panose="02010600030101010101" pitchFamily="2" charset="-122"/>
              </a:rPr>
              <a:t>[0,n-k+1]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P0</a:t>
            </a:r>
            <a:r>
              <a:rPr lang="zh-CN" altLang="en-US">
                <a:ea typeface="宋体" panose="02010600030101010101" pitchFamily="2" charset="-122"/>
              </a:rPr>
              <a:t>对应基函数在</a:t>
            </a:r>
            <a:r>
              <a:rPr lang="en-US" altLang="zh-CN">
                <a:ea typeface="宋体" panose="02010600030101010101" pitchFamily="2" charset="-122"/>
              </a:rPr>
              <a:t>t</a:t>
            </a:r>
            <a:r>
              <a:rPr lang="zh-CN" altLang="en-US">
                <a:ea typeface="宋体" panose="02010600030101010101" pitchFamily="2" charset="-122"/>
              </a:rPr>
              <a:t>取值最小时为</a:t>
            </a:r>
            <a:r>
              <a:rPr lang="en-US" altLang="zh-CN">
                <a:ea typeface="宋体" panose="02010600030101010101" pitchFamily="2" charset="-122"/>
              </a:rPr>
              <a:t>1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P(n-1)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对应基函数在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t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取值最大时为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，保证通过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P0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和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P(n-1)</a:t>
            </a:r>
            <a:endParaRPr lang="en-US" altLang="zh-CN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36575" y="3037840"/>
            <a:ext cx="4013200" cy="20351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974080" y="2605405"/>
            <a:ext cx="2350135" cy="13004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974080" y="3950335"/>
            <a:ext cx="2352040" cy="115760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ea typeface="宋体" panose="02010600030101010101" pitchFamily="2" charset="-122"/>
              </a:rPr>
              <a:t>常用节点向量：分段</a:t>
            </a:r>
            <a:r>
              <a:rPr lang="en-US" altLang="zh-CN">
                <a:ea typeface="宋体" panose="02010600030101010101" pitchFamily="2" charset="-122"/>
              </a:rPr>
              <a:t>k</a:t>
            </a:r>
            <a:r>
              <a:rPr lang="zh-CN" altLang="en-US">
                <a:ea typeface="宋体" panose="02010600030101010101" pitchFamily="2" charset="-122"/>
              </a:rPr>
              <a:t>阶</a:t>
            </a:r>
            <a:r>
              <a:rPr lang="en-US" altLang="zh-CN">
                <a:ea typeface="宋体" panose="02010600030101010101" pitchFamily="2" charset="-122"/>
              </a:rPr>
              <a:t>(k-1</a:t>
            </a:r>
            <a:r>
              <a:rPr lang="zh-CN" altLang="en-US">
                <a:ea typeface="宋体" panose="02010600030101010101" pitchFamily="2" charset="-122"/>
              </a:rPr>
              <a:t>次）</a:t>
            </a:r>
            <a:r>
              <a:rPr lang="en-US" altLang="zh-CN">
                <a:ea typeface="宋体" panose="02010600030101010101" pitchFamily="2" charset="-122"/>
              </a:rPr>
              <a:t>Bezier</a:t>
            </a:r>
            <a:r>
              <a:rPr lang="zh-CN" altLang="en-US">
                <a:ea typeface="宋体" panose="02010600030101010101" pitchFamily="2" charset="-122"/>
              </a:rPr>
              <a:t>曲线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>
                <a:ea typeface="宋体" panose="02010600030101010101" pitchFamily="2" charset="-122"/>
                <a:sym typeface="+mn-ea"/>
              </a:rPr>
              <a:t>典型节点向量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[k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个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0, k-1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个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1, k-1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个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2, ..., k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个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(n-k-1)/(k-1)]</a:t>
            </a:r>
            <a:endParaRPr lang="zh-CN" altLang="en-US"/>
          </a:p>
          <a:p>
            <a:r>
              <a:rPr lang="zh-CN" altLang="en-US"/>
              <a:t>第</a:t>
            </a:r>
            <a:r>
              <a:rPr lang="en-US" altLang="zh-CN"/>
              <a:t>m*(k-1)</a:t>
            </a:r>
            <a:r>
              <a:rPr lang="zh-CN" altLang="en-US">
                <a:ea typeface="宋体" panose="02010600030101010101" pitchFamily="2" charset="-122"/>
              </a:rPr>
              <a:t>到第</a:t>
            </a:r>
            <a:r>
              <a:rPr lang="en-US" altLang="zh-CN">
                <a:ea typeface="宋体" panose="02010600030101010101" pitchFamily="2" charset="-122"/>
              </a:rPr>
              <a:t>(m+1)*(k-1)</a:t>
            </a:r>
            <a:r>
              <a:rPr lang="zh-CN" altLang="en-US">
                <a:ea typeface="宋体" panose="02010600030101010101" pitchFamily="2" charset="-122"/>
              </a:rPr>
              <a:t>个控制点构成第</a:t>
            </a:r>
            <a:r>
              <a:rPr lang="en-US" altLang="zh-CN">
                <a:ea typeface="宋体" panose="02010600030101010101" pitchFamily="2" charset="-122"/>
              </a:rPr>
              <a:t>m</a:t>
            </a:r>
            <a:r>
              <a:rPr lang="zh-CN" altLang="en-US">
                <a:ea typeface="宋体" panose="02010600030101010101" pitchFamily="2" charset="-122"/>
              </a:rPr>
              <a:t>段</a:t>
            </a:r>
            <a:r>
              <a:rPr lang="en-US" altLang="zh-CN">
                <a:ea typeface="宋体" panose="02010600030101010101" pitchFamily="2" charset="-122"/>
              </a:rPr>
              <a:t>k</a:t>
            </a:r>
            <a:r>
              <a:rPr lang="zh-CN" altLang="en-US">
                <a:ea typeface="宋体" panose="02010600030101010101" pitchFamily="2" charset="-122"/>
              </a:rPr>
              <a:t>阶</a:t>
            </a:r>
            <a:r>
              <a:rPr lang="en-US" altLang="zh-CN">
                <a:ea typeface="宋体" panose="02010600030101010101" pitchFamily="2" charset="-122"/>
              </a:rPr>
              <a:t>Bezier</a:t>
            </a:r>
            <a:r>
              <a:rPr lang="zh-CN" altLang="en-US">
                <a:ea typeface="宋体" panose="02010600030101010101" pitchFamily="2" charset="-122"/>
              </a:rPr>
              <a:t>曲线，端点对应基函数值为</a:t>
            </a:r>
            <a:r>
              <a:rPr lang="en-US" altLang="zh-CN">
                <a:ea typeface="宋体" panose="02010600030101010101" pitchFamily="2" charset="-122"/>
              </a:rPr>
              <a:t>1</a:t>
            </a:r>
            <a:r>
              <a:rPr lang="zh-CN" altLang="en-US">
                <a:ea typeface="宋体" panose="02010600030101010101" pitchFamily="2" charset="-122"/>
              </a:rPr>
              <a:t>，通过端点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720" y="3267075"/>
            <a:ext cx="3454400" cy="17818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817235" y="2232660"/>
            <a:ext cx="2232025" cy="16560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858510" y="3888740"/>
            <a:ext cx="2149475" cy="125476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B</a:t>
            </a:r>
            <a:r>
              <a:rPr lang="zh-CN" altLang="en-US">
                <a:ea typeface="宋体" panose="02010600030101010101" pitchFamily="2" charset="-122"/>
              </a:rPr>
              <a:t>样条基函数和</a:t>
            </a:r>
            <a:r>
              <a:rPr lang="en-US" altLang="zh-CN">
                <a:ea typeface="宋体" panose="02010600030101010101" pitchFamily="2" charset="-122"/>
              </a:rPr>
              <a:t>Bernstein</a:t>
            </a:r>
            <a:r>
              <a:rPr lang="zh-CN" altLang="en-US">
                <a:ea typeface="宋体" panose="02010600030101010101" pitchFamily="2" charset="-122"/>
              </a:rPr>
              <a:t>基函数</a:t>
            </a:r>
            <a:endParaRPr lang="zh-CN" altLang="en-US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/>
              <p:nvPr>
                <p:ph type="body" idx="1"/>
              </p:nvPr>
            </p:nvSpPr>
            <p:spPr/>
            <p:txBody>
              <a:bodyPr/>
              <a:p>
                <a:pPr algn="l"/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B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ernstein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基函数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)∗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∗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l"/>
                <a:r>
                  <a:rPr lang="en-US" altLang="zh-CN"/>
                  <a:t>B</a:t>
                </a:r>
                <a:r>
                  <a:rPr lang="zh-CN" altLang="en-US">
                    <a:ea typeface="宋体" panose="02010600030101010101" pitchFamily="2" charset="-122"/>
                  </a:rPr>
                  <a:t>样条</a:t>
                </a:r>
                <a:r>
                  <a:rPr lang="en-US" altLang="zh-CN">
                    <a:ea typeface="宋体" panose="02010600030101010101" pitchFamily="2" charset="-122"/>
                  </a:rPr>
                  <a:t>Cox-de boor</a:t>
                </a:r>
                <a:r>
                  <a:rPr lang="zh-CN" altLang="en-US">
                    <a:ea typeface="宋体" panose="02010600030101010101" pitchFamily="2" charset="-122"/>
                  </a:rPr>
                  <a:t>递推</a:t>
                </a:r>
                <a:r>
                  <a:rPr lang="en-US" altLang="zh-CN"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k</m:t>
                        </m:r>
                      </m:sup>
                    </m:sSubSup>
                    <m:r>
                      <a: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t</m:t>
                    </m:r>
                    <m:r>
                      <a: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>
                    <a:ea typeface="宋体" panose="02010600030101010101" pitchFamily="2" charset="-122"/>
                    <a:sym typeface="+mn-ea"/>
                  </a:rPr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𝑘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k</m:t>
                        </m:r>
                        <m: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p>
                    </m:sSubSup>
                    <m:r>
                      <a: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t</m:t>
                    </m:r>
                    <m:r>
                      <a: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>
                    <a:ea typeface="宋体" panose="02010600030101010101" pitchFamily="2" charset="-122"/>
                    <a:sym typeface="+mn-ea"/>
                  </a:rPr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𝑡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∗</m:t>
                    </m:r>
                    <m:sSubSup>
                      <m:sSubSupPr>
                        <m:ctrlP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i</m:t>
                        </m:r>
                        <m: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k</m:t>
                        </m:r>
                        <m: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p>
                    </m:sSubSup>
                    <m:r>
                      <a: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t</m:t>
                    </m:r>
                    <m:r>
                      <a: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zh-CN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algn="l"/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以节点向量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[0,0,0,1,1,2,2,2]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为例，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P0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基函数有效区间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[0,0],[0,0],[0,0],[0,1]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，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P1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：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[0,0],[0,0],[0,1],[1,1]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，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P2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：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[0,0],[0,1],[1,1],[1,2]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，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P3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：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[0,1],[1,1],[1,2],[2,2]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，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P4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：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[1,1],[1,2],[2,2],[2,2]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，代入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Cox-de boor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公式</a:t>
                </a:r>
                <a:endParaRPr lang="en-US" altLang="zh-CN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algn="l"/>
                <a:endParaRPr lang="zh-CN" altLang="en-US"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1"/>
                <a:stretch>
                  <a:fillRect l="-6" t="-17" r="-1244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844800" y="3146425"/>
            <a:ext cx="3454400" cy="178181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B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样条基函数和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Bernstein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基函数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/>
              <p:nvPr>
                <p:ph type="body" idx="1"/>
              </p:nvPr>
            </p:nvSpPr>
            <p:spPr/>
            <p:txBody>
              <a:bodyPr/>
              <a:p>
                <a:r>
                  <a:rPr lang="zh-CN">
                    <a:ea typeface="宋体" panose="02010600030101010101" pitchFamily="2" charset="-122"/>
                  </a:rPr>
                  <a:t>改写之前</a:t>
                </a:r>
                <a:r>
                  <a:rPr lang="en-US" altLang="zh-CN">
                    <a:ea typeface="宋体" panose="02010600030101010101" pitchFamily="2" charset="-122"/>
                  </a:rPr>
                  <a:t>Bezier</a:t>
                </a:r>
                <a:r>
                  <a:rPr lang="zh-CN" altLang="en-US">
                    <a:ea typeface="宋体" panose="02010600030101010101" pitchFamily="2" charset="-122"/>
                  </a:rPr>
                  <a:t>曲线的</a:t>
                </a:r>
                <a:r>
                  <a:rPr lang="en-US" altLang="zh-CN">
                    <a:ea typeface="宋体" panose="02010600030101010101" pitchFamily="2" charset="-122"/>
                  </a:rPr>
                  <a:t>de Casteljau</a:t>
                </a:r>
                <a:r>
                  <a:rPr lang="zh-CN" altLang="en-US">
                    <a:ea typeface="宋体" panose="02010600030101010101" pitchFamily="2" charset="-122"/>
                  </a:rPr>
                  <a:t>递推式，因为所有</a:t>
                </a:r>
                <a:r>
                  <a:rPr lang="en-US" altLang="zh-CN">
                    <a:ea typeface="宋体" panose="02010600030101010101" pitchFamily="2" charset="-122"/>
                  </a:rPr>
                  <a:t>0</a:t>
                </a:r>
                <a:r>
                  <a:rPr lang="zh-CN" altLang="en-US">
                    <a:ea typeface="宋体" panose="02010600030101010101" pitchFamily="2" charset="-122"/>
                  </a:rPr>
                  <a:t>次</a:t>
                </a:r>
                <a:r>
                  <a:rPr lang="en-US" altLang="zh-CN">
                    <a:ea typeface="宋体" panose="02010600030101010101" pitchFamily="2" charset="-122"/>
                  </a:rPr>
                  <a:t>Bernstein</a:t>
                </a:r>
                <a:r>
                  <a:rPr lang="zh-CN" altLang="en-US">
                    <a:ea typeface="宋体" panose="02010600030101010101" pitchFamily="2" charset="-122"/>
                  </a:rPr>
                  <a:t>都是</a:t>
                </a:r>
                <a:r>
                  <a:rPr lang="en-US" altLang="zh-CN">
                    <a:ea typeface="宋体" panose="02010600030101010101" pitchFamily="2" charset="-122"/>
                  </a:rPr>
                  <a:t>1</a:t>
                </a:r>
                <a:r>
                  <a:rPr lang="zh-CN" altLang="en-US">
                    <a:ea typeface="宋体" panose="02010600030101010101" pitchFamily="2" charset="-122"/>
                  </a:rPr>
                  <a:t>，用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3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替代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，可以得出</a:t>
                </a:r>
                <a:r>
                  <a:rPr lang="en-US" altLang="zh-CN">
                    <a:ea typeface="宋体" panose="02010600030101010101" pitchFamily="2" charset="-122"/>
                    <a:sym typeface="+mn-ea"/>
                  </a:rPr>
                  <a:t>de Casteljau</a:t>
                </a:r>
                <a:r>
                  <a:rPr lang="zh-CN" altLang="en-US">
                    <a:ea typeface="宋体" panose="02010600030101010101" pitchFamily="2" charset="-122"/>
                    <a:sym typeface="+mn-ea"/>
                  </a:rPr>
                  <a:t>是</a:t>
                </a:r>
                <a:r>
                  <a:rPr lang="en-US" altLang="zh-CN">
                    <a:ea typeface="宋体" panose="02010600030101010101" pitchFamily="2" charset="-122"/>
                    <a:sym typeface="+mn-ea"/>
                  </a:rPr>
                  <a:t>Cox-de boor</a:t>
                </a:r>
                <a:r>
                  <a:rPr lang="zh-CN" altLang="en-US">
                    <a:ea typeface="宋体" panose="02010600030101010101" pitchFamily="2" charset="-122"/>
                    <a:sym typeface="+mn-ea"/>
                  </a:rPr>
                  <a:t>的特殊形式</a:t>
                </a:r>
                <a:endParaRPr lang="zh-CN" altLang="en-US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1"/>
                <a:stretch>
                  <a:fillRect l="-6" t="-17" r="1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693285" y="2795270"/>
            <a:ext cx="3933825" cy="22332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57530" y="2795270"/>
            <a:ext cx="3669665" cy="228219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首尾相连的闭合</a:t>
            </a:r>
            <a:r>
              <a:rPr lang="en-US" altLang="zh-CN"/>
              <a:t>B</a:t>
            </a:r>
            <a:r>
              <a:rPr lang="zh-CN" altLang="en-US">
                <a:ea typeface="宋体" panose="02010600030101010101" pitchFamily="2" charset="-122"/>
              </a:rPr>
              <a:t>样条</a:t>
            </a:r>
            <a:r>
              <a:rPr lang="zh-CN" altLang="en-US"/>
              <a:t>曲线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n</a:t>
            </a:r>
            <a:r>
              <a:rPr lang="zh-CN" altLang="en-US">
                <a:ea typeface="宋体" panose="02010600030101010101" pitchFamily="2" charset="-122"/>
              </a:rPr>
              <a:t>个控制点</a:t>
            </a:r>
            <a:r>
              <a:rPr lang="en-US" altLang="zh-CN">
                <a:ea typeface="宋体" panose="02010600030101010101" pitchFamily="2" charset="-122"/>
              </a:rPr>
              <a:t>k</a:t>
            </a:r>
            <a:r>
              <a:rPr lang="zh-CN" altLang="en-US">
                <a:ea typeface="宋体" panose="02010600030101010101" pitchFamily="2" charset="-122"/>
              </a:rPr>
              <a:t>阶</a:t>
            </a:r>
            <a:r>
              <a:rPr lang="en-US" altLang="zh-CN">
                <a:ea typeface="宋体" panose="02010600030101010101" pitchFamily="2" charset="-122"/>
              </a:rPr>
              <a:t>B</a:t>
            </a:r>
            <a:r>
              <a:rPr lang="zh-CN" altLang="en-US">
                <a:ea typeface="宋体" panose="02010600030101010101" pitchFamily="2" charset="-122"/>
              </a:rPr>
              <a:t>样条曲线如果要首尾相连，相当于将开头</a:t>
            </a:r>
            <a:r>
              <a:rPr lang="en-US" altLang="zh-CN">
                <a:ea typeface="宋体" panose="02010600030101010101" pitchFamily="2" charset="-122"/>
              </a:rPr>
              <a:t>k-1</a:t>
            </a:r>
            <a:r>
              <a:rPr lang="zh-CN" altLang="en-US">
                <a:ea typeface="宋体" panose="02010600030101010101" pitchFamily="2" charset="-122"/>
              </a:rPr>
              <a:t>个控制点复制添加到控制点尾部，即</a:t>
            </a:r>
            <a:r>
              <a:rPr lang="en-US" altLang="zh-CN">
                <a:ea typeface="宋体" panose="02010600030101010101" pitchFamily="2" charset="-122"/>
              </a:rPr>
              <a:t>n+k-1</a:t>
            </a:r>
            <a:r>
              <a:rPr lang="zh-CN" altLang="en-US">
                <a:ea typeface="宋体" panose="02010600030101010101" pitchFamily="2" charset="-122"/>
              </a:rPr>
              <a:t>个控制点的</a:t>
            </a:r>
            <a:r>
              <a:rPr lang="en-US" altLang="zh-CN">
                <a:ea typeface="宋体" panose="02010600030101010101" pitchFamily="2" charset="-122"/>
              </a:rPr>
              <a:t>k</a:t>
            </a:r>
            <a:r>
              <a:rPr lang="zh-CN" altLang="en-US">
                <a:ea typeface="宋体" panose="02010600030101010101" pitchFamily="2" charset="-122"/>
              </a:rPr>
              <a:t>阶</a:t>
            </a:r>
            <a:r>
              <a:rPr lang="en-US" altLang="zh-CN">
                <a:ea typeface="宋体" panose="02010600030101010101" pitchFamily="2" charset="-122"/>
              </a:rPr>
              <a:t>B</a:t>
            </a:r>
            <a:r>
              <a:rPr lang="zh-CN" altLang="en-US">
                <a:ea typeface="宋体" panose="02010600030101010101" pitchFamily="2" charset="-122"/>
              </a:rPr>
              <a:t>样条曲线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15290" y="3586480"/>
            <a:ext cx="4135755" cy="13817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912360" y="3583305"/>
            <a:ext cx="3977640" cy="138493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NURBS</a:t>
            </a:r>
            <a:r>
              <a:rPr lang="zh-CN" altLang="en-US">
                <a:ea typeface="宋体" panose="02010600030101010101" pitchFamily="2" charset="-122"/>
              </a:rPr>
              <a:t>：非均匀有理</a:t>
            </a:r>
            <a:r>
              <a:rPr lang="en-US" altLang="zh-CN">
                <a:ea typeface="宋体" panose="02010600030101010101" pitchFamily="2" charset="-122"/>
              </a:rPr>
              <a:t>B</a:t>
            </a:r>
            <a:r>
              <a:rPr lang="zh-CN" altLang="en-US">
                <a:ea typeface="宋体" panose="02010600030101010101" pitchFamily="2" charset="-122"/>
              </a:rPr>
              <a:t>样条</a:t>
            </a:r>
            <a:endParaRPr lang="zh-CN" altLang="en-US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/>
              <p:nvPr>
                <p:ph type="body" idx="1"/>
              </p:nvPr>
            </p:nvSpPr>
            <p:spPr/>
            <p:txBody>
              <a:bodyPr/>
              <a:p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线性组合的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B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样条曲线无法精确表示圆等圆锥曲线</a:t>
                </a:r>
                <a:endParaRPr lang="en-US" altLang="zh-CN" i="1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有理式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 = 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ctrlP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undOvr"/>
                            <m:ctrlP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r>
                  <a:rPr lang="en-US" altLang="zh-CN" i="1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，每个控制点的权重项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wi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，做加权平均</a:t>
                </a:r>
                <a:endParaRPr lang="en-US" altLang="zh-CN" i="1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r>
                  <a:rPr lang="zh-CN" altLang="en-US"/>
                  <a:t>当</a:t>
                </a:r>
                <a:r>
                  <a:rPr lang="en-US" altLang="zh-CN"/>
                  <a:t>wi</a:t>
                </a:r>
                <a:r>
                  <a:rPr lang="zh-CN" altLang="en-US">
                    <a:ea typeface="宋体" panose="02010600030101010101" pitchFamily="2" charset="-122"/>
                  </a:rPr>
                  <a:t>为常数时，</a:t>
                </a:r>
                <a:r>
                  <a:rPr lang="en-US" altLang="zh-CN">
                    <a:ea typeface="宋体" panose="02010600030101010101" pitchFamily="2" charset="-122"/>
                  </a:rPr>
                  <a:t>wi</a:t>
                </a:r>
                <a:r>
                  <a:rPr lang="zh-CN" altLang="en-US">
                    <a:ea typeface="宋体" panose="02010600030101010101" pitchFamily="2" charset="-122"/>
                  </a:rPr>
                  <a:t>和分母可以忽略，因为基函数的加权性质</a:t>
                </a:r>
                <a:endParaRPr lang="zh-CN" altLang="en-US"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1"/>
                <a:stretch>
                  <a:fillRect l="-6" t="-17" r="1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872px-NURBS-circle-3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805" y="2733675"/>
            <a:ext cx="2435225" cy="2510790"/>
          </a:xfrm>
          <a:prstGeom prst="rect">
            <a:avLst/>
          </a:prstGeom>
        </p:spPr>
      </p:pic>
      <p:pic>
        <p:nvPicPr>
          <p:cNvPr id="7" name="图片 6" descr="Conic_Sections.sv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240" y="2881630"/>
            <a:ext cx="2215515" cy="221551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3</a:t>
            </a:r>
            <a:r>
              <a:rPr lang="zh-CN" altLang="en-US">
                <a:ea typeface="宋体" panose="02010600030101010101" pitchFamily="2" charset="-122"/>
              </a:rPr>
              <a:t>阶</a:t>
            </a:r>
            <a:r>
              <a:rPr lang="en-US" altLang="zh-CN">
                <a:ea typeface="宋体" panose="02010600030101010101" pitchFamily="2" charset="-122"/>
              </a:rPr>
              <a:t>NURBS</a:t>
            </a:r>
            <a:r>
              <a:rPr lang="zh-CN" altLang="en-US">
                <a:ea typeface="宋体" panose="02010600030101010101" pitchFamily="2" charset="-122"/>
              </a:rPr>
              <a:t>精确表达圆弧</a:t>
            </a:r>
            <a:endParaRPr lang="zh-CN" altLang="en-US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/>
              <p:nvPr>
                <p:ph type="body" idx="1"/>
              </p:nvPr>
            </p:nvSpPr>
            <p:spPr/>
            <p:txBody>
              <a:bodyPr/>
              <a:p>
                <a:r>
                  <a:rPr lang="en-US" altLang="zh-CN">
                    <a:ea typeface="宋体" panose="02010600030101010101" pitchFamily="2" charset="-122"/>
                  </a:rPr>
                  <a:t>3</a:t>
                </a:r>
                <a:r>
                  <a:rPr lang="zh-CN" altLang="en-US">
                    <a:ea typeface="宋体" panose="02010600030101010101" pitchFamily="2" charset="-122"/>
                  </a:rPr>
                  <a:t>阶</a:t>
                </a:r>
                <a:r>
                  <a:rPr lang="en-US" altLang="zh-CN">
                    <a:ea typeface="宋体" panose="02010600030101010101" pitchFamily="2" charset="-122"/>
                  </a:rPr>
                  <a:t>Bezier</a:t>
                </a:r>
                <a:r>
                  <a:rPr lang="zh-CN" altLang="en-US">
                    <a:ea typeface="宋体" panose="02010600030101010101" pitchFamily="2" charset="-122"/>
                  </a:rPr>
                  <a:t>形式下，令</a:t>
                </a:r>
                <a:r>
                  <a:rPr lang="en-US" altLang="zh-CN"/>
                  <a:t>P0</a:t>
                </a:r>
                <a:r>
                  <a:rPr lang="zh-CN" altLang="en-US">
                    <a:ea typeface="宋体" panose="02010600030101010101" pitchFamily="2" charset="-122"/>
                  </a:rPr>
                  <a:t>为</a:t>
                </a:r>
                <a:r>
                  <a:rPr lang="en-US" altLang="zh-CN">
                    <a:ea typeface="宋体" panose="02010600030101010101" pitchFamily="2" charset="-122"/>
                  </a:rPr>
                  <a:t>(1,0)</a:t>
                </a:r>
                <a:r>
                  <a:rPr lang="zh-CN" altLang="en-US">
                    <a:ea typeface="宋体" panose="02010600030101010101" pitchFamily="2" charset="-122"/>
                  </a:rPr>
                  <a:t>，</a:t>
                </a:r>
                <a:r>
                  <a:rPr lang="en-US" altLang="zh-CN">
                    <a:ea typeface="宋体" panose="02010600030101010101" pitchFamily="2" charset="-122"/>
                  </a:rPr>
                  <a:t>P1</a:t>
                </a:r>
                <a:r>
                  <a:rPr lang="zh-CN" altLang="en-US">
                    <a:ea typeface="宋体" panose="02010600030101010101" pitchFamily="2" charset="-122"/>
                  </a:rPr>
                  <a:t>为</a:t>
                </a:r>
                <a:r>
                  <a:rPr lang="en-US" altLang="zh-CN">
                    <a:ea typeface="宋体" panose="02010600030101010101" pitchFamily="2" charset="-122"/>
                  </a:rPr>
                  <a:t>(1,1)</a:t>
                </a:r>
                <a:r>
                  <a:rPr lang="zh-CN" altLang="en-US">
                    <a:ea typeface="宋体" panose="02010600030101010101" pitchFamily="2" charset="-122"/>
                  </a:rPr>
                  <a:t>，</a:t>
                </a:r>
                <a:r>
                  <a:rPr lang="en-US" altLang="zh-CN">
                    <a:ea typeface="宋体" panose="02010600030101010101" pitchFamily="2" charset="-122"/>
                  </a:rPr>
                  <a:t>P2</a:t>
                </a:r>
                <a:r>
                  <a:rPr lang="zh-CN" altLang="en-US">
                    <a:ea typeface="宋体" panose="02010600030101010101" pitchFamily="2" charset="-122"/>
                  </a:rPr>
                  <a:t>为</a:t>
                </a:r>
                <a:r>
                  <a:rPr lang="en-US" altLang="zh-CN">
                    <a:ea typeface="宋体" panose="02010600030101010101" pitchFamily="2" charset="-122"/>
                  </a:rPr>
                  <a:t>(0,1)</a:t>
                </a:r>
                <a:r>
                  <a:rPr lang="zh-CN" altLang="en-US">
                    <a:ea typeface="宋体" panose="02010600030101010101" pitchFamily="2" charset="-122"/>
                  </a:rPr>
                  <a:t>，</a:t>
                </a:r>
                <a:r>
                  <a:rPr lang="en-US" altLang="zh-CN">
                    <a:ea typeface="宋体" panose="02010600030101010101" pitchFamily="2" charset="-122"/>
                  </a:rPr>
                  <a:t>P0 P2</a:t>
                </a:r>
                <a:r>
                  <a:rPr lang="zh-CN" altLang="en-US">
                    <a:ea typeface="宋体" panose="02010600030101010101" pitchFamily="2" charset="-122"/>
                  </a:rPr>
                  <a:t>权重</a:t>
                </a:r>
                <a:r>
                  <a:rPr lang="en-US" altLang="zh-CN">
                    <a:ea typeface="宋体" panose="02010600030101010101" pitchFamily="2" charset="-122"/>
                  </a:rPr>
                  <a:t>1</a:t>
                </a:r>
                <a:r>
                  <a:rPr lang="zh-CN" altLang="en-US">
                    <a:ea typeface="宋体" panose="02010600030101010101" pitchFamily="2" charset="-122"/>
                  </a:rPr>
                  <a:t>，</a:t>
                </a:r>
                <a:r>
                  <a:rPr lang="en-US" altLang="zh-CN">
                    <a:ea typeface="宋体" panose="02010600030101010101" pitchFamily="2" charset="-122"/>
                  </a:rPr>
                  <a:t>P1</a:t>
                </a:r>
                <a:r>
                  <a:rPr lang="zh-CN" altLang="en-US">
                    <a:ea typeface="宋体" panose="02010600030101010101" pitchFamily="2" charset="-122"/>
                  </a:rPr>
                  <a:t>权重</a:t>
                </a:r>
                <a:r>
                  <a:rPr lang="en-US" altLang="zh-CN">
                    <a:ea typeface="宋体" panose="02010600030101010101" pitchFamily="2" charset="-122"/>
                  </a:rPr>
                  <a:t>1/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>
                    <a:ea typeface="宋体" panose="02010600030101010101" pitchFamily="2" charset="-122"/>
                  </a:rPr>
                  <a:t> </a:t>
                </a:r>
                <a:r>
                  <a:rPr lang="zh-CN" altLang="en-US">
                    <a:ea typeface="宋体" panose="02010600030101010101" pitchFamily="2" charset="-122"/>
                  </a:rPr>
                  <a:t>，可以精确表达</a:t>
                </a:r>
                <a:r>
                  <a:rPr lang="en-US" altLang="zh-CN">
                    <a:ea typeface="宋体" panose="02010600030101010101" pitchFamily="2" charset="-122"/>
                  </a:rPr>
                  <a:t>1/4</a:t>
                </a:r>
                <a:r>
                  <a:rPr lang="zh-CN" altLang="en-US">
                    <a:ea typeface="宋体" panose="02010600030101010101" pitchFamily="2" charset="-122"/>
                  </a:rPr>
                  <a:t>圆弧</a:t>
                </a:r>
                <a:endParaRPr lang="zh-CN" altLang="en-US">
                  <a:ea typeface="宋体" panose="02010600030101010101" pitchFamily="2" charset="-122"/>
                </a:endParaRPr>
              </a:p>
              <a:p>
                <a:r>
                  <a:rPr lang="zh-CN" altLang="en-US">
                    <a:ea typeface="宋体" panose="02010600030101010101" pitchFamily="2" charset="-122"/>
                  </a:rPr>
                  <a:t>可以验证，对任意</a:t>
                </a:r>
                <a:r>
                  <a:rPr lang="en-US" altLang="zh-CN">
                    <a:ea typeface="宋体" panose="02010600030101010101" pitchFamily="2" charset="-122"/>
                  </a:rPr>
                  <a:t>t∈[0,1]</a:t>
                </a:r>
                <a:r>
                  <a:rPr lang="zh-CN" altLang="en-US">
                    <a:ea typeface="宋体" panose="02010600030101010101" pitchFamily="2" charset="-122"/>
                  </a:rPr>
                  <a:t>，</a:t>
                </a:r>
                <a:r>
                  <a:rPr lang="en-US" altLang="zh-CN">
                    <a:ea typeface="宋体" panose="02010600030101010101" pitchFamily="2" charset="-122"/>
                  </a:rPr>
                  <a:t>P(t)</a:t>
                </a:r>
                <a:r>
                  <a:rPr lang="zh-CN" altLang="en-US">
                    <a:ea typeface="宋体" panose="02010600030101010101" pitchFamily="2" charset="-122"/>
                  </a:rPr>
                  <a:t>的</a:t>
                </a:r>
                <a:r>
                  <a:rPr lang="en-US" altLang="zh-CN">
                    <a:ea typeface="宋体" panose="02010600030101010101" pitchFamily="2" charset="-122"/>
                  </a:rPr>
                  <a:t>x y</a:t>
                </a:r>
                <a:r>
                  <a:rPr lang="zh-CN" altLang="en-US">
                    <a:ea typeface="宋体" panose="02010600030101010101" pitchFamily="2" charset="-122"/>
                  </a:rPr>
                  <a:t>分量平方和为</a:t>
                </a:r>
                <a:r>
                  <a:rPr lang="en-US" altLang="zh-CN">
                    <a:ea typeface="宋体" panose="02010600030101010101" pitchFamily="2" charset="-122"/>
                  </a:rPr>
                  <a:t>1</a:t>
                </a:r>
                <a:endParaRPr lang="en-US" altLang="zh-CN"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1"/>
                <a:stretch>
                  <a:fillRect l="-6" t="-17" r="1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2235" y="3185795"/>
            <a:ext cx="3666490" cy="19189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827145" y="3156585"/>
            <a:ext cx="1983105" cy="19297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104255" y="2980055"/>
            <a:ext cx="2824480" cy="210629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Blender</a:t>
            </a:r>
            <a:r>
              <a:rPr lang="zh-CN" altLang="en-US">
                <a:ea typeface="宋体" panose="02010600030101010101" pitchFamily="2" charset="-122"/>
              </a:rPr>
              <a:t>代码赏析：整体流程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11785" y="1152525"/>
            <a:ext cx="4157980" cy="3416300"/>
          </a:xfrm>
        </p:spPr>
        <p:txBody>
          <a:bodyPr/>
          <a:p>
            <a:r>
              <a:rPr lang="zh-CN" altLang="en-US">
                <a:ea typeface="宋体" panose="02010600030101010101" pitchFamily="2" charset="-122"/>
              </a:rPr>
              <a:t>根据分辨率和控制点数得到所有采样点</a:t>
            </a:r>
            <a:r>
              <a:rPr lang="en-US" altLang="zh-CN">
                <a:ea typeface="宋体" panose="02010600030101010101" pitchFamily="2" charset="-122"/>
              </a:rPr>
              <a:t>t</a:t>
            </a:r>
            <a:r>
              <a:rPr lang="zh-CN" altLang="en-US">
                <a:ea typeface="宋体" panose="02010600030101010101" pitchFamily="2" charset="-122"/>
              </a:rPr>
              <a:t>值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calculate_knots</a:t>
            </a:r>
            <a:r>
              <a:rPr lang="zh-CN" altLang="en-US">
                <a:ea typeface="宋体" panose="02010600030101010101" pitchFamily="2" charset="-122"/>
              </a:rPr>
              <a:t>计算节点向量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calculate_basis_cache</a:t>
            </a:r>
            <a:r>
              <a:rPr lang="zh-CN" altLang="en-US">
                <a:ea typeface="宋体" panose="02010600030101010101" pitchFamily="2" charset="-122"/>
              </a:rPr>
              <a:t>计算每个采样点</a:t>
            </a:r>
            <a:r>
              <a:rPr lang="en-US" altLang="zh-CN">
                <a:ea typeface="宋体" panose="02010600030101010101" pitchFamily="2" charset="-122"/>
              </a:rPr>
              <a:t>t</a:t>
            </a:r>
            <a:r>
              <a:rPr lang="zh-CN" altLang="en-US">
                <a:ea typeface="宋体" panose="02010600030101010101" pitchFamily="2" charset="-122"/>
              </a:rPr>
              <a:t>对应控制点起始</a:t>
            </a:r>
            <a:r>
              <a:rPr lang="en-US" altLang="zh-CN">
                <a:ea typeface="宋体" panose="02010600030101010101" pitchFamily="2" charset="-122"/>
              </a:rPr>
              <a:t>index</a:t>
            </a:r>
            <a:r>
              <a:rPr lang="zh-CN" altLang="en-US">
                <a:ea typeface="宋体" panose="02010600030101010101" pitchFamily="2" charset="-122"/>
              </a:rPr>
              <a:t>（共有</a:t>
            </a:r>
            <a:r>
              <a:rPr lang="en-US" altLang="zh-CN">
                <a:ea typeface="宋体" panose="02010600030101010101" pitchFamily="2" charset="-122"/>
              </a:rPr>
              <a:t>k</a:t>
            </a:r>
            <a:r>
              <a:rPr lang="zh-CN" altLang="en-US">
                <a:ea typeface="宋体" panose="02010600030101010101" pitchFamily="2" charset="-122"/>
              </a:rPr>
              <a:t>个控制点和基函数影响采样点），和</a:t>
            </a:r>
            <a:r>
              <a:rPr lang="en-US" altLang="zh-CN">
                <a:ea typeface="宋体" panose="02010600030101010101" pitchFamily="2" charset="-122"/>
              </a:rPr>
              <a:t>k</a:t>
            </a:r>
            <a:r>
              <a:rPr lang="zh-CN" altLang="en-US">
                <a:ea typeface="宋体" panose="02010600030101010101" pitchFamily="2" charset="-122"/>
              </a:rPr>
              <a:t>个基函数在</a:t>
            </a:r>
            <a:r>
              <a:rPr lang="en-US" altLang="zh-CN">
                <a:ea typeface="宋体" panose="02010600030101010101" pitchFamily="2" charset="-122"/>
              </a:rPr>
              <a:t>t</a:t>
            </a:r>
            <a:r>
              <a:rPr lang="zh-CN" altLang="en-US">
                <a:ea typeface="宋体" panose="02010600030101010101" pitchFamily="2" charset="-122"/>
              </a:rPr>
              <a:t>取值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511675" y="313055"/>
            <a:ext cx="4594225" cy="480314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Blender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代码赏析：节点向量长度</a:t>
            </a:r>
            <a:endParaRPr lang="en-US" altLang="zh-CN">
              <a:ea typeface="宋体" panose="02010600030101010101" pitchFamily="2" charset="-122"/>
              <a:sym typeface="+mn-ea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非闭合</a:t>
            </a:r>
            <a:r>
              <a:rPr lang="en-US" altLang="zh-CN"/>
              <a:t>NURBS</a:t>
            </a:r>
            <a:r>
              <a:rPr lang="zh-CN" altLang="en-US"/>
              <a:t>节点向量长度为控制点数</a:t>
            </a:r>
            <a:r>
              <a:rPr lang="en-US" altLang="zh-CN"/>
              <a:t>n+</a:t>
            </a:r>
            <a:r>
              <a:rPr lang="zh-CN" altLang="en-US">
                <a:ea typeface="宋体" panose="02010600030101010101" pitchFamily="2" charset="-122"/>
              </a:rPr>
              <a:t>阶数</a:t>
            </a:r>
            <a:r>
              <a:rPr lang="en-US" altLang="zh-CN">
                <a:ea typeface="宋体" panose="02010600030101010101" pitchFamily="2" charset="-122"/>
              </a:rPr>
              <a:t>k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闭合</a:t>
            </a:r>
            <a:r>
              <a:rPr lang="en-US" altLang="zh-CN">
                <a:sym typeface="+mn-ea"/>
              </a:rPr>
              <a:t>NURBS</a:t>
            </a:r>
            <a:r>
              <a:rPr lang="zh-CN" altLang="en-US">
                <a:ea typeface="宋体" panose="02010600030101010101" pitchFamily="2" charset="-122"/>
              </a:rPr>
              <a:t>相当于把开头</a:t>
            </a:r>
            <a:r>
              <a:rPr lang="en-US" altLang="zh-CN">
                <a:ea typeface="宋体" panose="02010600030101010101" pitchFamily="2" charset="-122"/>
              </a:rPr>
              <a:t>k-1</a:t>
            </a:r>
            <a:r>
              <a:rPr lang="zh-CN" altLang="en-US">
                <a:ea typeface="宋体" panose="02010600030101010101" pitchFamily="2" charset="-122"/>
              </a:rPr>
              <a:t>个控制点复制到尾部的非闭合</a:t>
            </a:r>
            <a:r>
              <a:rPr lang="en-US" altLang="zh-CN">
                <a:sym typeface="+mn-ea"/>
              </a:rPr>
              <a:t>NURBS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，因此节点向量长度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n+2*k-1</a:t>
            </a:r>
            <a:endParaRPr lang="en-US" altLang="zh-CN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61490" y="3731260"/>
            <a:ext cx="5621655" cy="134810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Blender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代码赏析：计算节点向量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11785" y="1152525"/>
            <a:ext cx="4486275" cy="3416300"/>
          </a:xfrm>
        </p:spPr>
        <p:txBody>
          <a:bodyPr/>
          <a:p>
            <a:r>
              <a:rPr lang="en-US" altLang="zh-CN" sz="1400"/>
              <a:t>Blender</a:t>
            </a:r>
            <a:r>
              <a:rPr lang="zh-CN" altLang="en-US" sz="1400">
                <a:ea typeface="宋体" panose="02010600030101010101" pitchFamily="2" charset="-122"/>
              </a:rPr>
              <a:t>并不能任意指定节点向量，而是通过是否闭合</a:t>
            </a:r>
            <a:r>
              <a:rPr lang="en-US" altLang="zh-CN" sz="1400">
                <a:ea typeface="宋体" panose="02010600030101010101" pitchFamily="2" charset="-122"/>
              </a:rPr>
              <a:t>cyclic</a:t>
            </a:r>
            <a:r>
              <a:rPr lang="zh-CN" altLang="en-US" sz="1400">
                <a:ea typeface="宋体" panose="02010600030101010101" pitchFamily="2" charset="-122"/>
              </a:rPr>
              <a:t>，是否分段</a:t>
            </a:r>
            <a:r>
              <a:rPr lang="en-US" altLang="zh-CN" sz="1400">
                <a:ea typeface="宋体" panose="02010600030101010101" pitchFamily="2" charset="-122"/>
              </a:rPr>
              <a:t>Bezier</a:t>
            </a:r>
            <a:r>
              <a:rPr lang="zh-CN" altLang="en-US" sz="1400">
                <a:ea typeface="宋体" panose="02010600030101010101" pitchFamily="2" charset="-122"/>
              </a:rPr>
              <a:t>，是否通过首位控制点</a:t>
            </a:r>
            <a:r>
              <a:rPr lang="en-US" altLang="zh-CN" sz="1400">
                <a:ea typeface="宋体" panose="02010600030101010101" pitchFamily="2" charset="-122"/>
              </a:rPr>
              <a:t>is_end_point</a:t>
            </a:r>
            <a:r>
              <a:rPr lang="zh-CN" altLang="en-US" sz="1400">
                <a:ea typeface="宋体" panose="02010600030101010101" pitchFamily="2" charset="-122"/>
              </a:rPr>
              <a:t>配置计算得出节点向量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en-US" altLang="zh-CN" sz="1400">
                <a:ea typeface="宋体" panose="02010600030101010101" pitchFamily="2" charset="-122"/>
              </a:rPr>
              <a:t>t</a:t>
            </a:r>
            <a:r>
              <a:rPr lang="zh-CN" altLang="en-US" sz="1400">
                <a:ea typeface="宋体" panose="02010600030101010101" pitchFamily="2" charset="-122"/>
              </a:rPr>
              <a:t>区间间隔为</a:t>
            </a:r>
            <a:r>
              <a:rPr lang="en-US" altLang="zh-CN" sz="1400">
                <a:ea typeface="宋体" panose="02010600030101010101" pitchFamily="2" charset="-122"/>
              </a:rPr>
              <a:t>1</a:t>
            </a:r>
            <a:r>
              <a:rPr lang="zh-CN" altLang="en-US" sz="1400">
                <a:ea typeface="宋体" panose="02010600030101010101" pitchFamily="2" charset="-122"/>
              </a:rPr>
              <a:t>或</a:t>
            </a:r>
            <a:r>
              <a:rPr lang="en-US" altLang="zh-CN" sz="1400">
                <a:ea typeface="宋体" panose="02010600030101010101" pitchFamily="2" charset="-122"/>
              </a:rPr>
              <a:t>0</a:t>
            </a:r>
            <a:r>
              <a:rPr lang="zh-CN" altLang="en-US" sz="1400">
                <a:ea typeface="宋体" panose="02010600030101010101" pitchFamily="2" charset="-122"/>
              </a:rPr>
              <a:t>，</a:t>
            </a:r>
            <a:r>
              <a:rPr lang="en-US" altLang="zh-CN" sz="1400">
                <a:ea typeface="宋体" panose="02010600030101010101" pitchFamily="2" charset="-122"/>
              </a:rPr>
              <a:t>is_end_point</a:t>
            </a:r>
            <a:r>
              <a:rPr lang="zh-CN" altLang="en-US" sz="1400">
                <a:ea typeface="宋体" panose="02010600030101010101" pitchFamily="2" charset="-122"/>
              </a:rPr>
              <a:t>会使首尾各出现</a:t>
            </a:r>
            <a:r>
              <a:rPr lang="en-US" altLang="zh-CN" sz="1400">
                <a:ea typeface="宋体" panose="02010600030101010101" pitchFamily="2" charset="-122"/>
              </a:rPr>
              <a:t>k</a:t>
            </a:r>
            <a:r>
              <a:rPr lang="zh-CN" altLang="en-US" sz="1400">
                <a:ea typeface="宋体" panose="02010600030101010101" pitchFamily="2" charset="-122"/>
              </a:rPr>
              <a:t>个相同</a:t>
            </a:r>
            <a:r>
              <a:rPr lang="en-US" altLang="zh-CN" sz="1400">
                <a:ea typeface="宋体" panose="02010600030101010101" pitchFamily="2" charset="-122"/>
              </a:rPr>
              <a:t>t</a:t>
            </a:r>
            <a:r>
              <a:rPr lang="zh-CN" altLang="en-US" sz="1400">
                <a:ea typeface="宋体" panose="02010600030101010101" pitchFamily="2" charset="-122"/>
              </a:rPr>
              <a:t>值，</a:t>
            </a:r>
            <a:r>
              <a:rPr lang="en-US" altLang="zh-CN" sz="1400">
                <a:ea typeface="宋体" panose="02010600030101010101" pitchFamily="2" charset="-122"/>
              </a:rPr>
              <a:t>is_bezier</a:t>
            </a:r>
            <a:r>
              <a:rPr lang="zh-CN" altLang="en-US" sz="1400">
                <a:ea typeface="宋体" panose="02010600030101010101" pitchFamily="2" charset="-122"/>
              </a:rPr>
              <a:t>会使中间每个值重复</a:t>
            </a:r>
            <a:r>
              <a:rPr lang="en-US" altLang="zh-CN" sz="1400">
                <a:ea typeface="宋体" panose="02010600030101010101" pitchFamily="2" charset="-122"/>
              </a:rPr>
              <a:t>k-1</a:t>
            </a:r>
            <a:r>
              <a:rPr lang="zh-CN" altLang="en-US" sz="1400">
                <a:ea typeface="宋体" panose="02010600030101010101" pitchFamily="2" charset="-122"/>
              </a:rPr>
              <a:t>次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zh-CN" altLang="en-US" sz="1400">
                <a:ea typeface="宋体" panose="02010600030101010101" pitchFamily="2" charset="-122"/>
              </a:rPr>
              <a:t>如</a:t>
            </a:r>
            <a:r>
              <a:rPr lang="en-US" altLang="zh-CN" sz="1400">
                <a:ea typeface="宋体" panose="02010600030101010101" pitchFamily="2" charset="-122"/>
              </a:rPr>
              <a:t>5</a:t>
            </a:r>
            <a:r>
              <a:rPr lang="zh-CN" altLang="en-US" sz="1400">
                <a:ea typeface="宋体" panose="02010600030101010101" pitchFamily="2" charset="-122"/>
              </a:rPr>
              <a:t>个控制点的</a:t>
            </a:r>
            <a:r>
              <a:rPr lang="en-US" altLang="zh-CN" sz="1400">
                <a:ea typeface="宋体" panose="02010600030101010101" pitchFamily="2" charset="-122"/>
              </a:rPr>
              <a:t>3</a:t>
            </a:r>
            <a:r>
              <a:rPr lang="zh-CN" altLang="en-US" sz="1400">
                <a:ea typeface="宋体" panose="02010600030101010101" pitchFamily="2" charset="-122"/>
              </a:rPr>
              <a:t>阶</a:t>
            </a:r>
            <a:r>
              <a:rPr lang="en-US" altLang="zh-CN" sz="1400">
                <a:ea typeface="宋体" panose="02010600030101010101" pitchFamily="2" charset="-122"/>
              </a:rPr>
              <a:t>NURBS</a:t>
            </a:r>
            <a:r>
              <a:rPr lang="zh-CN" altLang="en-US" sz="1400">
                <a:ea typeface="宋体" panose="02010600030101010101" pitchFamily="2" charset="-122"/>
              </a:rPr>
              <a:t>：</a:t>
            </a:r>
            <a:endParaRPr lang="zh-CN" altLang="en-US" sz="1400">
              <a:ea typeface="宋体" panose="02010600030101010101" pitchFamily="2" charset="-122"/>
            </a:endParaRPr>
          </a:p>
          <a:p>
            <a:pPr lvl="1"/>
            <a:r>
              <a:rPr lang="zh-CN" altLang="en-US" sz="1030">
                <a:ea typeface="宋体" panose="02010600030101010101" pitchFamily="2" charset="-122"/>
              </a:rPr>
              <a:t>非</a:t>
            </a:r>
            <a:r>
              <a:rPr lang="en-US" altLang="zh-CN" sz="1030">
                <a:ea typeface="宋体" panose="02010600030101010101" pitchFamily="2" charset="-122"/>
              </a:rPr>
              <a:t>is_end_point</a:t>
            </a:r>
            <a:r>
              <a:rPr lang="zh-CN" altLang="en-US" sz="1030">
                <a:ea typeface="宋体" panose="02010600030101010101" pitchFamily="2" charset="-122"/>
              </a:rPr>
              <a:t>非</a:t>
            </a:r>
            <a:r>
              <a:rPr lang="en-US" altLang="zh-CN" sz="1030">
                <a:ea typeface="宋体" panose="02010600030101010101" pitchFamily="2" charset="-122"/>
              </a:rPr>
              <a:t>is_bezier</a:t>
            </a:r>
            <a:r>
              <a:rPr lang="zh-CN" altLang="en-US" sz="1030">
                <a:ea typeface="宋体" panose="02010600030101010101" pitchFamily="2" charset="-122"/>
              </a:rPr>
              <a:t>时，节点向量</a:t>
            </a:r>
            <a:r>
              <a:rPr lang="en-US" altLang="zh-CN" sz="1030">
                <a:ea typeface="宋体" panose="02010600030101010101" pitchFamily="2" charset="-122"/>
              </a:rPr>
              <a:t>[0,1,2,3,4,5,6,7]</a:t>
            </a:r>
            <a:endParaRPr lang="en-US" altLang="zh-CN" sz="1030">
              <a:ea typeface="宋体" panose="02010600030101010101" pitchFamily="2" charset="-122"/>
            </a:endParaRPr>
          </a:p>
          <a:p>
            <a:pPr lvl="1"/>
            <a:r>
              <a:rPr lang="en-US" altLang="zh-CN" sz="1030">
                <a:ea typeface="宋体" panose="02010600030101010101" pitchFamily="2" charset="-122"/>
              </a:rPr>
              <a:t>is_end_point</a:t>
            </a:r>
            <a:r>
              <a:rPr lang="zh-CN" altLang="en-US" sz="1030">
                <a:ea typeface="宋体" panose="02010600030101010101" pitchFamily="2" charset="-122"/>
              </a:rPr>
              <a:t>非</a:t>
            </a:r>
            <a:r>
              <a:rPr lang="en-US" altLang="zh-CN" sz="1030">
                <a:ea typeface="宋体" panose="02010600030101010101" pitchFamily="2" charset="-122"/>
              </a:rPr>
              <a:t>is_bezier</a:t>
            </a:r>
            <a:r>
              <a:rPr lang="zh-CN" altLang="en-US" sz="1030">
                <a:ea typeface="宋体" panose="02010600030101010101" pitchFamily="2" charset="-122"/>
              </a:rPr>
              <a:t>时，节点向量</a:t>
            </a:r>
            <a:r>
              <a:rPr lang="en-US" altLang="zh-CN" sz="1030">
                <a:ea typeface="宋体" panose="02010600030101010101" pitchFamily="2" charset="-122"/>
              </a:rPr>
              <a:t>[0,0,0,1,2,3,3,3]</a:t>
            </a:r>
            <a:endParaRPr lang="en-US" altLang="zh-CN" sz="1030">
              <a:ea typeface="宋体" panose="02010600030101010101" pitchFamily="2" charset="-122"/>
            </a:endParaRPr>
          </a:p>
          <a:p>
            <a:pPr lvl="1"/>
            <a:r>
              <a:rPr lang="en-US" altLang="zh-CN" sz="1030">
                <a:ea typeface="宋体" panose="02010600030101010101" pitchFamily="2" charset="-122"/>
              </a:rPr>
              <a:t>is_end_point &amp;&amp; is_bezier</a:t>
            </a:r>
            <a:r>
              <a:rPr lang="zh-CN" altLang="en-US" sz="1030">
                <a:ea typeface="宋体" panose="02010600030101010101" pitchFamily="2" charset="-122"/>
              </a:rPr>
              <a:t>时，节点向量</a:t>
            </a:r>
            <a:r>
              <a:rPr lang="en-US" altLang="zh-CN" sz="1030">
                <a:ea typeface="宋体" panose="02010600030101010101" pitchFamily="2" charset="-122"/>
              </a:rPr>
              <a:t>[0,0,0,1,1,2,2,2]</a:t>
            </a:r>
            <a:endParaRPr lang="en-US" altLang="zh-CN" sz="103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031740" y="729615"/>
            <a:ext cx="4135755" cy="43751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大纲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B</a:t>
            </a:r>
            <a:r>
              <a:rPr lang="zh-CN" altLang="en-US">
                <a:ea typeface="宋体" panose="02010600030101010101" pitchFamily="2" charset="-122"/>
              </a:rPr>
              <a:t>样条</a:t>
            </a:r>
            <a:r>
              <a:rPr lang="en-US" altLang="zh-CN">
                <a:ea typeface="宋体" panose="02010600030101010101" pitchFamily="2" charset="-122"/>
              </a:rPr>
              <a:t> &amp; NURBS</a:t>
            </a:r>
            <a:r>
              <a:rPr lang="zh-CN" altLang="en-US">
                <a:ea typeface="宋体" panose="02010600030101010101" pitchFamily="2" charset="-122"/>
              </a:rPr>
              <a:t>公式和符号</a:t>
            </a:r>
            <a:r>
              <a:rPr lang="zh-CN" altLang="en-US"/>
              <a:t>定义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Bezier</a:t>
            </a:r>
            <a:r>
              <a:rPr lang="zh-CN" altLang="en-US">
                <a:ea typeface="宋体" panose="02010600030101010101" pitchFamily="2" charset="-122"/>
              </a:rPr>
              <a:t>曲线回顾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B</a:t>
            </a:r>
            <a:r>
              <a:rPr lang="zh-CN" altLang="en-US">
                <a:ea typeface="宋体" panose="02010600030101010101" pitchFamily="2" charset="-122"/>
              </a:rPr>
              <a:t>样条节点向量和</a:t>
            </a:r>
            <a:r>
              <a:rPr lang="zh-CN">
                <a:ea typeface="宋体" panose="02010600030101010101" pitchFamily="2" charset="-122"/>
              </a:rPr>
              <a:t>基函数计算</a:t>
            </a:r>
            <a:endParaRPr 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  <a:sym typeface="+mn-ea"/>
              </a:rPr>
              <a:t>NURBS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Blender</a:t>
            </a:r>
            <a:r>
              <a:rPr lang="zh-CN" altLang="en-US">
                <a:ea typeface="宋体" panose="02010600030101010101" pitchFamily="2" charset="-122"/>
              </a:rPr>
              <a:t>源码解析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Blender</a:t>
            </a:r>
            <a:r>
              <a:rPr lang="zh-CN" altLang="en-US">
                <a:ea typeface="宋体" panose="02010600030101010101" pitchFamily="2" charset="-122"/>
              </a:rPr>
              <a:t>代码赏析：计算基函数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11785" y="1152525"/>
            <a:ext cx="5465445" cy="3416300"/>
          </a:xfrm>
        </p:spPr>
        <p:txBody>
          <a:bodyPr/>
          <a:p>
            <a:r>
              <a:rPr lang="zh-CN" altLang="en-US"/>
              <a:t>根据采样点</a:t>
            </a:r>
            <a:r>
              <a:rPr lang="en-US" altLang="zh-CN"/>
              <a:t>t</a:t>
            </a:r>
            <a:r>
              <a:rPr lang="zh-CN" altLang="en-US">
                <a:ea typeface="宋体" panose="02010600030101010101" pitchFamily="2" charset="-122"/>
              </a:rPr>
              <a:t>，在节点向量找包含</a:t>
            </a:r>
            <a:r>
              <a:rPr lang="en-US" altLang="zh-CN">
                <a:ea typeface="宋体" panose="02010600030101010101" pitchFamily="2" charset="-122"/>
              </a:rPr>
              <a:t>t</a:t>
            </a:r>
            <a:r>
              <a:rPr lang="zh-CN" altLang="en-US">
                <a:ea typeface="宋体" panose="02010600030101010101" pitchFamily="2" charset="-122"/>
              </a:rPr>
              <a:t>的长度非</a:t>
            </a:r>
            <a:r>
              <a:rPr lang="en-US" altLang="zh-CN">
                <a:ea typeface="宋体" panose="02010600030101010101" pitchFamily="2" charset="-122"/>
              </a:rPr>
              <a:t>0</a:t>
            </a:r>
            <a:r>
              <a:rPr lang="zh-CN" altLang="en-US">
                <a:ea typeface="宋体" panose="02010600030101010101" pitchFamily="2" charset="-122"/>
              </a:rPr>
              <a:t>的区间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根据</a:t>
            </a:r>
            <a:r>
              <a:rPr lang="en-US" altLang="zh-CN">
                <a:ea typeface="宋体" panose="02010600030101010101" pitchFamily="2" charset="-122"/>
              </a:rPr>
              <a:t>Cox-de boor</a:t>
            </a:r>
            <a:r>
              <a:rPr lang="zh-CN" altLang="en-US">
                <a:ea typeface="宋体" panose="02010600030101010101" pitchFamily="2" charset="-122"/>
              </a:rPr>
              <a:t>递推式得到</a:t>
            </a:r>
            <a:r>
              <a:rPr lang="en-US" altLang="zh-CN">
                <a:ea typeface="宋体" panose="02010600030101010101" pitchFamily="2" charset="-122"/>
              </a:rPr>
              <a:t>k</a:t>
            </a:r>
            <a:r>
              <a:rPr lang="zh-CN" altLang="en-US">
                <a:ea typeface="宋体" panose="02010600030101010101" pitchFamily="2" charset="-122"/>
              </a:rPr>
              <a:t>个基函数在</a:t>
            </a:r>
            <a:r>
              <a:rPr lang="en-US" altLang="zh-CN">
                <a:ea typeface="宋体" panose="02010600030101010101" pitchFamily="2" charset="-122"/>
              </a:rPr>
              <a:t>t</a:t>
            </a:r>
            <a:r>
              <a:rPr lang="zh-CN" altLang="en-US">
                <a:ea typeface="宋体" panose="02010600030101010101" pitchFamily="2" charset="-122"/>
              </a:rPr>
              <a:t>点取值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返回</a:t>
            </a:r>
            <a:r>
              <a:rPr lang="en-US" altLang="zh-CN">
                <a:ea typeface="宋体" panose="02010600030101010101" pitchFamily="2" charset="-122"/>
              </a:rPr>
              <a:t>r_start_index</a:t>
            </a:r>
            <a:r>
              <a:rPr lang="zh-CN" altLang="en-US">
                <a:ea typeface="宋体" panose="02010600030101010101" pitchFamily="2" charset="-122"/>
              </a:rPr>
              <a:t>为第一个有效的控制点</a:t>
            </a:r>
            <a:r>
              <a:rPr lang="en-US" altLang="zh-CN">
                <a:ea typeface="宋体" panose="02010600030101010101" pitchFamily="2" charset="-122"/>
              </a:rPr>
              <a:t>index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en-US" altLang="zh-CN">
                <a:ea typeface="宋体" panose="02010600030101010101" pitchFamily="2" charset="-122"/>
              </a:rPr>
              <a:t>r_weights</a:t>
            </a:r>
            <a:r>
              <a:rPr lang="zh-CN" altLang="en-US">
                <a:ea typeface="宋体" panose="02010600030101010101" pitchFamily="2" charset="-122"/>
              </a:rPr>
              <a:t>为</a:t>
            </a:r>
            <a:r>
              <a:rPr lang="en-US" altLang="zh-CN">
                <a:ea typeface="宋体" panose="02010600030101010101" pitchFamily="2" charset="-122"/>
              </a:rPr>
              <a:t>k</a:t>
            </a:r>
            <a:r>
              <a:rPr lang="zh-CN" altLang="en-US">
                <a:ea typeface="宋体" panose="02010600030101010101" pitchFamily="2" charset="-122"/>
              </a:rPr>
              <a:t>个基函数取值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811520" y="0"/>
            <a:ext cx="3350260" cy="51498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Blender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代码赏析：采样点求值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11785" y="1152525"/>
            <a:ext cx="4932680" cy="3416300"/>
          </a:xfrm>
        </p:spPr>
        <p:txBody>
          <a:bodyPr/>
          <a:p>
            <a:r>
              <a:rPr lang="zh-CN" altLang="en-US"/>
              <a:t>已知影响采样点的</a:t>
            </a:r>
            <a:r>
              <a:rPr lang="en-US" altLang="zh-CN"/>
              <a:t>k</a:t>
            </a:r>
            <a:r>
              <a:rPr lang="zh-CN" altLang="en-US">
                <a:ea typeface="宋体" panose="02010600030101010101" pitchFamily="2" charset="-122"/>
              </a:rPr>
              <a:t>个控制点及其基函数值以及</a:t>
            </a:r>
            <a:r>
              <a:rPr lang="en-US" altLang="zh-CN">
                <a:ea typeface="宋体" panose="02010600030101010101" pitchFamily="2" charset="-122"/>
              </a:rPr>
              <a:t>NURBS</a:t>
            </a:r>
            <a:r>
              <a:rPr lang="zh-CN" altLang="en-US">
                <a:ea typeface="宋体" panose="02010600030101010101" pitchFamily="2" charset="-122"/>
              </a:rPr>
              <a:t>的权重项，可得到采样点坐标以及其他需要插值的属性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index</a:t>
            </a:r>
            <a:r>
              <a:rPr lang="zh-CN" altLang="en-US">
                <a:ea typeface="宋体" panose="02010600030101010101" pitchFamily="2" charset="-122"/>
              </a:rPr>
              <a:t>对控制点数</a:t>
            </a:r>
            <a:r>
              <a:rPr lang="en-US" altLang="zh-CN">
                <a:ea typeface="宋体" panose="02010600030101010101" pitchFamily="2" charset="-122"/>
              </a:rPr>
              <a:t>n</a:t>
            </a:r>
            <a:r>
              <a:rPr lang="zh-CN" altLang="en-US">
                <a:ea typeface="宋体" panose="02010600030101010101" pitchFamily="2" charset="-122"/>
              </a:rPr>
              <a:t>求余的原因是处理闭合曲线，超过</a:t>
            </a:r>
            <a:r>
              <a:rPr lang="en-US" altLang="zh-CN">
                <a:ea typeface="宋体" panose="02010600030101010101" pitchFamily="2" charset="-122"/>
              </a:rPr>
              <a:t>n</a:t>
            </a:r>
            <a:r>
              <a:rPr lang="zh-CN" altLang="en-US">
                <a:ea typeface="宋体" panose="02010600030101010101" pitchFamily="2" charset="-122"/>
              </a:rPr>
              <a:t>时从头开始找控制点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262245" y="1840865"/>
            <a:ext cx="3899535" cy="235013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总结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/>
              <p:nvPr>
                <p:ph type="body" idx="1"/>
              </p:nvPr>
            </p:nvSpPr>
            <p:spPr/>
            <p:txBody>
              <a:bodyPr/>
              <a:p>
                <a:r>
                  <a:rPr lang="en-US" altLang="zh-CN" sz="1200"/>
                  <a:t>B</a:t>
                </a:r>
                <a:r>
                  <a:rPr lang="zh-CN" altLang="en-US" sz="1200">
                    <a:ea typeface="宋体" panose="02010600030101010101" pitchFamily="2" charset="-122"/>
                  </a:rPr>
                  <a:t>样条</a:t>
                </a:r>
                <a14:m>
                  <m:oMath xmlns:m="http://schemas.openxmlformats.org/officeDocument/2006/math">
                    <m:r>
                      <a:rPr lang="en-US" altLang="zh-CN" sz="1200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sz="12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1200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sz="1200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nary>
                      <m:naryPr>
                        <m:chr m:val="∑"/>
                        <m:limLoc m:val="undOvr"/>
                        <m:ctrlPr>
                          <a:rPr lang="en-US" altLang="zh-CN" sz="12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sz="12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12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sz="12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</m:sub>
                      <m:sup>
                        <m:r>
                          <a:rPr lang="en-US" altLang="zh-CN" sz="12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  <m:r>
                          <a:rPr lang="en-US" altLang="zh-CN" sz="12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sz="12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p>
                      <m:e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lang="en-US" altLang="zh-CN" sz="12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2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12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altLang="zh-CN" sz="12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altLang="zh-CN" sz="12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𝑡</m:t>
                            </m:r>
                            <m:r>
                              <a:rPr lang="en-US" altLang="zh-CN" sz="12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) </m:t>
                            </m:r>
                            <m:r>
                              <a:rPr lang="en-US" altLang="zh-CN" sz="12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12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，</a:t>
                </a:r>
                <a:r>
                  <a:rPr lang="en-US" altLang="zh-CN" sz="12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NURBS </a:t>
                </a:r>
                <a14:m>
                  <m:oMath xmlns:m="http://schemas.openxmlformats.org/officeDocument/2006/math">
                    <m:r>
                      <a:rPr lang="en-US" altLang="zh-CN" sz="12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sz="12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12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sz="12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 = </m:t>
                    </m:r>
                    <m:f>
                      <m:fPr>
                        <m:ctrlPr>
                          <a:rPr lang="en-US" altLang="zh-CN" sz="12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ctrlPr>
                              <a:rPr lang="en-US" altLang="zh-CN" sz="12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naryPr>
                          <m:sub>
                            <m:r>
                              <a:rPr lang="en-US" altLang="zh-CN" sz="12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  <m:r>
                              <a:rPr lang="en-US" altLang="zh-CN" sz="12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=</m:t>
                            </m:r>
                            <m:r>
                              <a:rPr lang="en-US" altLang="zh-CN" sz="12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12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𝑛</m:t>
                            </m:r>
                            <m:r>
                              <a:rPr lang="en-US" altLang="zh-CN" sz="12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altLang="zh-CN" sz="12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altLang="zh-CN" sz="12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2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12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altLang="zh-CN" sz="12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altLang="zh-CN" sz="12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  <m:r>
                              <a:rPr lang="en-US" altLang="zh-CN" sz="12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undOvr"/>
                            <m:ctrlPr>
                              <a:rPr lang="en-US" altLang="zh-CN" sz="12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naryPr>
                          <m:sub>
                            <m:r>
                              <a:rPr lang="en-US" altLang="zh-CN" sz="12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  <m:r>
                              <a:rPr lang="en-US" altLang="zh-CN" sz="12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=</m:t>
                            </m:r>
                            <m:r>
                              <a:rPr lang="en-US" altLang="zh-CN" sz="12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12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𝑛</m:t>
                            </m:r>
                            <m:r>
                              <a:rPr lang="en-US" altLang="zh-CN" sz="12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altLang="zh-CN" sz="12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altLang="zh-CN" sz="12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2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12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altLang="zh-CN" sz="12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altLang="zh-CN" sz="12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  <m:r>
                              <a:rPr lang="en-US" altLang="zh-CN" sz="12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r>
                  <a:rPr lang="zh-CN" altLang="en-US" sz="12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，其中</a:t>
                </a:r>
                <a:r>
                  <a:rPr lang="en-US" altLang="zh-CN" sz="12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n</a:t>
                </a:r>
                <a:r>
                  <a:rPr lang="zh-CN" altLang="en-US" sz="12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为控制点数，</a:t>
                </a:r>
                <a:r>
                  <a:rPr lang="en-US" altLang="zh-CN" sz="12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k</a:t>
                </a:r>
                <a:r>
                  <a:rPr lang="zh-CN" altLang="en-US" sz="12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为阶数（</a:t>
                </a:r>
                <a:r>
                  <a:rPr lang="en-US" altLang="zh-CN" sz="12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k-1</a:t>
                </a:r>
                <a:r>
                  <a:rPr lang="zh-CN" altLang="en-US" sz="12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为多项式次数）</a:t>
                </a:r>
                <a:endParaRPr lang="zh-CN" altLang="en-US" sz="120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r>
                  <a:rPr lang="zh-CN" altLang="en-US" sz="12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节点向量</a:t>
                </a:r>
                <a:r>
                  <a:rPr lang="en-US" altLang="zh-CN" sz="12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knot vector</a:t>
                </a:r>
                <a:r>
                  <a:rPr lang="zh-CN" altLang="en-US" sz="12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是长度</a:t>
                </a:r>
                <a:r>
                  <a:rPr lang="en-US" altLang="zh-CN" sz="12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n+k</a:t>
                </a:r>
                <a:r>
                  <a:rPr lang="zh-CN" altLang="en-US" sz="12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的非递减向量，决定了每个控制点对应基函数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sz="12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𝑁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2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</m:sup>
                    </m:sSubSup>
                    <m:r>
                      <a:rPr lang="en-US" altLang="zh-CN" sz="12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1200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sz="12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zh-CN" sz="12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en-US" altLang="zh-CN" sz="12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Cox-de boor</a:t>
                </a:r>
                <a:r>
                  <a:rPr lang="zh-CN" altLang="en-US" sz="12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递推式：</a:t>
                </a:r>
                <a:endParaRPr lang="zh-CN" altLang="en-US" sz="120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marL="11430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i</m:t>
                        </m:r>
                      </m:sub>
                      <m:sup>
                        <m:r>
                          <a:rPr lang="en-US" altLang="zh-CN" sz="10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p>
                    </m:sSubSup>
                    <m:r>
                      <a:rPr lang="en-US" altLang="zh-CN" sz="10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0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t</m:t>
                    </m:r>
                    <m:r>
                      <a:rPr lang="en-US" altLang="zh-CN" sz="10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 sz="1000">
                    <a:ea typeface="宋体" panose="02010600030101010101" pitchFamily="2" charset="-122"/>
                    <a:sym typeface="+mn-ea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10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0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eqArrPr>
                          <m:e>
                            <m:r>
                              <a:rPr lang="en-US" altLang="zh-CN" sz="10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1</m:t>
                            </m:r>
                            <m:r>
                              <a:rPr lang="en-US" altLang="zh-CN" sz="10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, </m:t>
                            </m:r>
                            <m:sSub>
                              <m:sSubPr>
                                <m:ctrlPr>
                                  <a:rPr lang="en-US" altLang="zh-CN" sz="10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0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10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0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&lt;=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t</m:t>
                            </m:r>
                            <m:r>
                              <a:rPr lang="en-US" altLang="zh-CN" sz="10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&lt;=</m:t>
                            </m:r>
                            <m:sSub>
                              <m:sSubPr>
                                <m:ctrlPr>
                                  <a:rPr lang="en-US" altLang="zh-CN" sz="10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0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10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𝑖</m:t>
                                </m:r>
                                <m:r>
                                  <a:rPr lang="en-US" altLang="zh-CN" sz="10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sz="10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sz="10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0</m:t>
                            </m:r>
                            <m:r>
                              <a:rPr lang="en-US" altLang="zh-CN" sz="10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, 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otherwise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100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marL="11430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k</m:t>
                        </m:r>
                      </m:sup>
                    </m:sSubSup>
                    <m:r>
                      <a:rPr lang="en-US" altLang="zh-CN" sz="10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0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t</m:t>
                    </m:r>
                    <m:r>
                      <a:rPr lang="en-US" altLang="zh-CN" sz="10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 sz="1000">
                    <a:ea typeface="宋体" panose="02010600030101010101" pitchFamily="2" charset="-122"/>
                    <a:sym typeface="+mn-ea"/>
                  </a:rPr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f>
                          <m:fPr>
                            <m:ctrlPr>
                              <a:rPr lang="en-US" altLang="zh-CN" sz="10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sz="10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  <m:r>
                              <a:rPr lang="en-US" altLang="zh-CN" sz="10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10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0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10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10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0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10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𝑖</m:t>
                                </m:r>
                                <m:r>
                                  <a:rPr lang="en-US" altLang="zh-CN" sz="10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sz="10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𝑘</m:t>
                                </m:r>
                                <m:r>
                                  <a:rPr lang="en-US" altLang="zh-CN" sz="10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−</m:t>
                                </m:r>
                                <m:r>
                                  <a:rPr lang="en-US" altLang="zh-CN" sz="10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10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10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0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10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10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k</m:t>
                        </m:r>
                        <m:r>
                          <a:rPr lang="en-US" altLang="zh-CN" sz="10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sz="10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p>
                    </m:sSubSup>
                    <m:r>
                      <a:rPr lang="en-US" altLang="zh-CN" sz="10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0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t</m:t>
                    </m:r>
                    <m:r>
                      <a:rPr lang="en-US" altLang="zh-CN" sz="10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 sz="1000">
                    <a:ea typeface="宋体" panose="02010600030101010101" pitchFamily="2" charset="-122"/>
                    <a:sym typeface="+mn-ea"/>
                  </a:rPr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0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0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0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  <m:r>
                              <a:rPr lang="en-US" altLang="zh-CN" sz="10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altLang="zh-CN" sz="10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10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sz="10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𝑡</m:t>
                        </m:r>
                      </m:num>
                      <m:den>
                        <m:sSub>
                          <m:sSubPr>
                            <m:ctrlPr>
                              <a:rPr lang="en-US" altLang="zh-CN" sz="10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0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  <m:r>
                              <a:rPr lang="en-US" altLang="zh-CN" sz="10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altLang="zh-CN" sz="10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10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0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0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  <m:r>
                              <a:rPr lang="en-US" altLang="zh-CN" sz="10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altLang="zh-CN" sz="10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CN" sz="10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∗</m:t>
                    </m:r>
                    <m:sSubSup>
                      <m:sSubSupPr>
                        <m:ctrlPr>
                          <a:rPr lang="en-US" altLang="zh-CN" sz="10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i</m:t>
                        </m:r>
                        <m:r>
                          <a:rPr lang="en-US" altLang="zh-CN" sz="10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altLang="zh-CN" sz="10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k</m:t>
                        </m:r>
                        <m:r>
                          <a:rPr lang="en-US" altLang="zh-CN" sz="10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sz="10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p>
                    </m:sSubSup>
                    <m:r>
                      <a:rPr lang="en-US" altLang="zh-CN" sz="10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0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t</m:t>
                    </m:r>
                    <m:r>
                      <a:rPr lang="en-US" altLang="zh-CN" sz="10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zh-CN" sz="100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lvl="0"/>
                <a:r>
                  <a:rPr lang="zh-CN" sz="12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[</m:t>
                        </m:r>
                        <m:r>
                          <a:rPr lang="en-US" altLang="zh-CN" sz="12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𝑘</m:t>
                        </m:r>
                        <m:r>
                          <a:rPr lang="en-US" altLang="zh-CN" sz="12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sz="12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sz="12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en-US" altLang="zh-CN" sz="12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sz="12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]</m:t>
                    </m:r>
                  </m:oMath>
                </a14:m>
                <a:r>
                  <a:rPr lang="zh-CN" altLang="en-US" sz="12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区间内每个点都有</a:t>
                </a:r>
                <a:r>
                  <a:rPr lang="en-US" altLang="zh-CN" sz="12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k</a:t>
                </a:r>
                <a:r>
                  <a:rPr lang="zh-CN" altLang="en-US" sz="12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个有效基函数，这是</a:t>
                </a:r>
                <a:r>
                  <a:rPr lang="en-US" altLang="zh-CN" sz="12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t</a:t>
                </a:r>
                <a:r>
                  <a:rPr lang="zh-CN" altLang="en-US" sz="12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的合法区间，合法区间内满足加权性，基函数总和为</a:t>
                </a:r>
                <a:r>
                  <a:rPr lang="en-US" altLang="zh-CN" sz="12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1</a:t>
                </a:r>
                <a:endParaRPr lang="en-US" altLang="zh-CN" sz="120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lvl="0"/>
                <a:r>
                  <a:rPr lang="zh-CN" altLang="en-US" sz="12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常见节点向量举例：不固定首尾</a:t>
                </a:r>
                <a:r>
                  <a:rPr lang="en-US" altLang="zh-CN" sz="12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[0,1,2,3,4,5,6,7]</a:t>
                </a:r>
                <a:r>
                  <a:rPr lang="zh-CN" altLang="en-US" sz="12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，固定首尾</a:t>
                </a:r>
                <a:r>
                  <a:rPr lang="en-US" altLang="zh-CN" sz="12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[0,0,0,1,2,3,3,3]</a:t>
                </a:r>
                <a:r>
                  <a:rPr lang="zh-CN" altLang="en-US" sz="12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，分段</a:t>
                </a:r>
                <a:r>
                  <a:rPr lang="en-US" altLang="zh-CN" sz="12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Bezier[0,0,0,1,1,2,2,2]</a:t>
                </a:r>
                <a:endParaRPr lang="en-US" altLang="zh-CN" sz="120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lvl="0"/>
                <a:r>
                  <a:rPr lang="en-US" altLang="zh-CN" sz="12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B</a:t>
                </a:r>
                <a:r>
                  <a:rPr lang="zh-CN" altLang="en-US" sz="12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样条包含分段</a:t>
                </a:r>
                <a:r>
                  <a:rPr lang="en-US" altLang="zh-CN" sz="12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Bezier</a:t>
                </a:r>
                <a:r>
                  <a:rPr lang="zh-CN" altLang="en-US" sz="12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，提供一种统一数学表达</a:t>
                </a:r>
                <a:endParaRPr lang="zh-CN" altLang="en-US" sz="120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lvl="0"/>
                <a:r>
                  <a:rPr lang="en-US" altLang="zh-CN" sz="12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NURBS</a:t>
                </a:r>
                <a:r>
                  <a:rPr lang="zh-CN" altLang="en-US" sz="12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每个控制点增加权重项，可以精确表达圆锥曲线，</a:t>
                </a:r>
                <a:r>
                  <a:rPr lang="en-US" altLang="zh-CN" sz="12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(x:1,y:0,w:1)</a:t>
                </a:r>
                <a:r>
                  <a:rPr lang="zh-CN" altLang="en-US" sz="12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，</a:t>
                </a:r>
                <a:r>
                  <a:rPr lang="en-US" altLang="zh-CN" sz="12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(x:1:y:1:w:1/sqrt(2))</a:t>
                </a:r>
                <a:r>
                  <a:rPr lang="zh-CN" altLang="en-US" sz="12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，</a:t>
                </a:r>
                <a:r>
                  <a:rPr lang="en-US" altLang="zh-CN" sz="12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(x:1,y:1,w:1)</a:t>
                </a:r>
                <a:r>
                  <a:rPr lang="zh-CN" altLang="en-US" sz="12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三个控制点可以表达</a:t>
                </a:r>
                <a:r>
                  <a:rPr lang="en-US" altLang="zh-CN" sz="12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1/4</a:t>
                </a:r>
                <a:r>
                  <a:rPr lang="zh-CN" altLang="en-US" sz="12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圆弧</a:t>
                </a:r>
                <a:endParaRPr lang="en-US" altLang="zh-CN" sz="120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lvl="0"/>
                <a:endParaRPr lang="en-US" altLang="zh-CN" sz="120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1"/>
                <a:stretch>
                  <a:fillRect l="-6" t="-17" r="1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863975"/>
            <a:ext cx="3169920" cy="12141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097530" y="3817620"/>
            <a:ext cx="3143885" cy="13544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362700" y="3817620"/>
            <a:ext cx="2667000" cy="13550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公式和符号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/>
              <p:nvPr>
                <p:ph type="body" idx="1"/>
              </p:nvPr>
            </p:nvSpPr>
            <p:spPr>
              <a:xfrm>
                <a:off x="311785" y="1152525"/>
                <a:ext cx="8520430" cy="3713480"/>
              </a:xfrm>
            </p:spPr>
            <p:txBody>
              <a:bodyPr>
                <a:normAutofit lnSpcReduction="10000"/>
              </a:bodyPr>
              <a:p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B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样条：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nary>
                      <m:naryPr>
                        <m:chr m:val="∑"/>
                        <m:limLoc m:val="undOvr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)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 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:r>
                  <a:rPr lang="en-US" altLang="zh-CN"/>
                  <a:t>t</a:t>
                </a:r>
                <a:r>
                  <a:rPr lang="zh-CN" altLang="en-US">
                    <a:ea typeface="宋体" panose="02010600030101010101" pitchFamily="2" charset="-122"/>
                  </a:rPr>
                  <a:t>：一维自变量，</a:t>
                </a:r>
                <a:r>
                  <a:rPr lang="en-US" altLang="zh-CN">
                    <a:ea typeface="宋体" panose="02010600030101010101" pitchFamily="2" charset="-122"/>
                  </a:rPr>
                  <a:t>P(t)</a:t>
                </a:r>
                <a:r>
                  <a:rPr lang="zh-CN" altLang="en-US">
                    <a:ea typeface="宋体" panose="02010600030101010101" pitchFamily="2" charset="-122"/>
                  </a:rPr>
                  <a:t>：</a:t>
                </a:r>
                <a:r>
                  <a:rPr lang="en-US" altLang="zh-CN">
                    <a:ea typeface="宋体" panose="02010600030101010101" pitchFamily="2" charset="-122"/>
                  </a:rPr>
                  <a:t>t</a:t>
                </a:r>
                <a:r>
                  <a:rPr lang="zh-CN" altLang="en-US">
                    <a:ea typeface="宋体" panose="02010600030101010101" pitchFamily="2" charset="-122"/>
                  </a:rPr>
                  <a:t>取值对应曲线点坐标</a:t>
                </a:r>
                <a:endParaRPr lang="zh-CN" altLang="en-US">
                  <a:ea typeface="宋体" panose="02010600030101010101" pitchFamily="2" charset="-122"/>
                </a:endParaRPr>
              </a:p>
              <a:p>
                <a:pPr lvl="1"/>
                <a:r>
                  <a:rPr lang="en-US" altLang="zh-CN">
                    <a:ea typeface="宋体" panose="02010600030101010101" pitchFamily="2" charset="-122"/>
                  </a:rPr>
                  <a:t>n</a:t>
                </a:r>
                <a:r>
                  <a:rPr lang="zh-CN" altLang="en-US">
                    <a:ea typeface="宋体" panose="02010600030101010101" pitchFamily="2" charset="-122"/>
                  </a:rPr>
                  <a:t>：控制点数（一些参考资料会以</a:t>
                </a:r>
                <a:r>
                  <a:rPr lang="en-US" altLang="zh-CN">
                    <a:ea typeface="宋体" panose="02010600030101010101" pitchFamily="2" charset="-122"/>
                  </a:rPr>
                  <a:t>n+1</a:t>
                </a:r>
                <a:r>
                  <a:rPr lang="zh-CN" altLang="en-US">
                    <a:ea typeface="宋体" panose="02010600030101010101" pitchFamily="2" charset="-122"/>
                  </a:rPr>
                  <a:t>作为控制点数）</a:t>
                </a:r>
                <a:endParaRPr lang="zh-CN" altLang="en-US">
                  <a:ea typeface="宋体" panose="02010600030101010101" pitchFamily="2" charset="-122"/>
                </a:endParaRPr>
              </a:p>
              <a:p>
                <a:pPr lvl="1"/>
                <a:r>
                  <a:rPr lang="en-US" altLang="zh-CN">
                    <a:ea typeface="宋体" panose="02010600030101010101" pitchFamily="2" charset="-122"/>
                  </a:rPr>
                  <a:t>i</a:t>
                </a:r>
                <a:r>
                  <a:rPr lang="zh-CN" altLang="en-US">
                    <a:ea typeface="宋体" panose="02010600030101010101" pitchFamily="2" charset="-122"/>
                  </a:rPr>
                  <a:t>：控制点，</a:t>
                </a:r>
                <a:r>
                  <a:rPr lang="en-US" altLang="zh-CN">
                    <a:ea typeface="宋体" panose="02010600030101010101" pitchFamily="2" charset="-122"/>
                  </a:rPr>
                  <a:t>0~n-1</a:t>
                </a:r>
                <a:r>
                  <a:rPr lang="zh-CN" altLang="en-US">
                    <a:ea typeface="宋体" panose="02010600030101010101" pitchFamily="2" charset="-122"/>
                  </a:rPr>
                  <a:t>，</a:t>
                </a:r>
                <a:r>
                  <a:rPr lang="zh-CN" altLang="en-US">
                    <a:ea typeface="宋体" panose="02010600030101010101" pitchFamily="2" charset="-122"/>
                    <a:sym typeface="+mn-ea"/>
                  </a:rPr>
                  <a:t>本文下标从</a:t>
                </a:r>
                <a:r>
                  <a:rPr lang="en-US" altLang="zh-CN">
                    <a:ea typeface="宋体" panose="02010600030101010101" pitchFamily="2" charset="-122"/>
                    <a:sym typeface="+mn-ea"/>
                  </a:rPr>
                  <a:t>0</a:t>
                </a:r>
                <a:r>
                  <a:rPr lang="zh-CN" altLang="en-US">
                    <a:ea typeface="宋体" panose="02010600030101010101" pitchFamily="2" charset="-122"/>
                    <a:sym typeface="+mn-ea"/>
                  </a:rPr>
                  <a:t>开始</a:t>
                </a:r>
                <a:endParaRPr lang="zh-CN" altLang="en-US">
                  <a:ea typeface="宋体" panose="02010600030101010101" pitchFamily="2" charset="-122"/>
                  <a:sym typeface="+mn-ea"/>
                </a:endParaRPr>
              </a:p>
              <a:p>
                <a:pPr lvl="1"/>
                <a:r>
                  <a:rPr lang="en-US" altLang="zh-CN">
                    <a:ea typeface="宋体" panose="02010600030101010101" pitchFamily="2" charset="-122"/>
                    <a:sym typeface="+mn-ea"/>
                  </a:rPr>
                  <a:t>Pi</a:t>
                </a:r>
                <a:r>
                  <a:rPr lang="zh-CN" altLang="en-US">
                    <a:ea typeface="宋体" panose="02010600030101010101" pitchFamily="2" charset="-122"/>
                    <a:sym typeface="+mn-ea"/>
                  </a:rPr>
                  <a:t>：第</a:t>
                </a:r>
                <a:r>
                  <a:rPr lang="en-US" altLang="zh-CN">
                    <a:ea typeface="宋体" panose="02010600030101010101" pitchFamily="2" charset="-122"/>
                    <a:sym typeface="+mn-ea"/>
                  </a:rPr>
                  <a:t>i</a:t>
                </a:r>
                <a:r>
                  <a:rPr lang="zh-CN" altLang="en-US">
                    <a:ea typeface="宋体" panose="02010600030101010101" pitchFamily="2" charset="-122"/>
                    <a:sym typeface="+mn-ea"/>
                  </a:rPr>
                  <a:t>个控制点坐标（可以推广到任意需要插值的属性）</a:t>
                </a:r>
                <a:endParaRPr lang="zh-CN" altLang="en-US">
                  <a:ea typeface="宋体" panose="02010600030101010101" pitchFamily="2" charset="-122"/>
                  <a:sym typeface="+mn-ea"/>
                </a:endParaRPr>
              </a:p>
              <a:p>
                <a:pPr lvl="1"/>
                <a:r>
                  <a:rPr lang="en-US" altLang="zh-CN">
                    <a:ea typeface="宋体" panose="02010600030101010101" pitchFamily="2" charset="-122"/>
                  </a:rPr>
                  <a:t>k</a:t>
                </a:r>
                <a:r>
                  <a:rPr lang="zh-CN" altLang="en-US">
                    <a:ea typeface="宋体" panose="02010600030101010101" pitchFamily="2" charset="-122"/>
                  </a:rPr>
                  <a:t>：基函数阶数，</a:t>
                </a:r>
                <a:r>
                  <a:rPr lang="en-US" altLang="zh-CN">
                    <a:ea typeface="宋体" panose="02010600030101010101" pitchFamily="2" charset="-122"/>
                  </a:rPr>
                  <a:t>2&lt;=k&lt;=n</a:t>
                </a:r>
                <a:endParaRPr lang="zh-CN" altLang="en-US">
                  <a:ea typeface="宋体" panose="02010600030101010101" pitchFamily="2" charset="-122"/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：第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i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个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k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阶基函数，基函数为分段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k-1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次多项式</a:t>
                </a:r>
                <a:endParaRPr lang="zh-CN" altLang="en-US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lvl="0"/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NURBS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 = 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ctrlP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undOvr"/>
                            <m:ctrlP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altLang="zh-CN" i="1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lvl="1"/>
                <a:r>
                  <a:rPr lang="en-US" altLang="zh-CN" sz="14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Non-Uniform Rational B-Spline</a:t>
                </a:r>
                <a:r>
                  <a:rPr lang="zh-CN" altLang="en-US" sz="14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：非均匀（</a:t>
                </a:r>
                <a:r>
                  <a:rPr lang="en-US" altLang="zh-CN" sz="14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t</a:t>
                </a:r>
                <a:r>
                  <a:rPr lang="zh-CN" altLang="en-US" sz="14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区间划分）有理（存在分母）</a:t>
                </a:r>
                <a:r>
                  <a:rPr lang="en-US" altLang="zh-CN" sz="14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B</a:t>
                </a:r>
                <a:r>
                  <a:rPr lang="zh-CN" altLang="en-US" sz="14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样条</a:t>
                </a:r>
                <a:endParaRPr lang="en-US" altLang="zh-CN" sz="140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lvl="1"/>
                <a:r>
                  <a:rPr lang="en-US" altLang="zh-CN" sz="14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wi</a:t>
                </a:r>
                <a:r>
                  <a:rPr lang="zh-CN" altLang="en-US" sz="14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：第</a:t>
                </a:r>
                <a:r>
                  <a:rPr lang="en-US" altLang="zh-CN" sz="14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i</a:t>
                </a:r>
                <a:r>
                  <a:rPr lang="zh-CN" altLang="en-US" sz="14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个控制点的权重</a:t>
                </a:r>
                <a:endParaRPr lang="zh-CN" altLang="en-US" sz="140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lvl="1"/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因为在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t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的合法取值区间内，所有基函数之和均为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1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，所以当所有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wi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相等时，可以忽略权重项和分母，退化到线性组合形式的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B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样条</a:t>
                </a:r>
                <a:endParaRPr lang="en-US" altLang="zh-CN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lvl="1"/>
                <a:endParaRPr lang="zh-CN" altLang="en-US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85" y="1152525"/>
                <a:ext cx="8520430" cy="371348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547485" y="1139190"/>
            <a:ext cx="2215515" cy="7772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613525" y="2037715"/>
            <a:ext cx="2370455" cy="633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13525" y="2978150"/>
            <a:ext cx="2394585" cy="4438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Bezier</a:t>
            </a:r>
            <a:r>
              <a:rPr lang="zh-CN" altLang="en-US">
                <a:ea typeface="宋体" panose="02010600030101010101" pitchFamily="2" charset="-122"/>
              </a:rPr>
              <a:t>曲线回顾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>
                <a:ea typeface="宋体" panose="02010600030101010101" pitchFamily="2" charset="-122"/>
              </a:rPr>
              <a:t>n</a:t>
            </a:r>
            <a:r>
              <a:rPr lang="zh-CN" altLang="en-US">
                <a:ea typeface="宋体" panose="02010600030101010101" pitchFamily="2" charset="-122"/>
              </a:rPr>
              <a:t>次多项式的</a:t>
            </a:r>
            <a:r>
              <a:rPr lang="en-US" altLang="zh-CN">
                <a:ea typeface="宋体" panose="02010600030101010101" pitchFamily="2" charset="-122"/>
              </a:rPr>
              <a:t>Bezier</a:t>
            </a:r>
            <a:r>
              <a:rPr lang="zh-CN" altLang="en-US">
                <a:ea typeface="宋体" panose="02010600030101010101" pitchFamily="2" charset="-122"/>
              </a:rPr>
              <a:t>曲线有</a:t>
            </a:r>
            <a:r>
              <a:rPr lang="en-US" altLang="zh-CN">
                <a:ea typeface="宋体" panose="02010600030101010101" pitchFamily="2" charset="-122"/>
              </a:rPr>
              <a:t>n+1</a:t>
            </a:r>
            <a:r>
              <a:rPr lang="zh-CN" altLang="en-US">
                <a:ea typeface="宋体" panose="02010600030101010101" pitchFamily="2" charset="-122"/>
              </a:rPr>
              <a:t>个控制点，首尾两个端点和</a:t>
            </a:r>
            <a:r>
              <a:rPr lang="en-US" altLang="zh-CN">
                <a:ea typeface="宋体" panose="02010600030101010101" pitchFamily="2" charset="-122"/>
              </a:rPr>
              <a:t>n-1</a:t>
            </a:r>
            <a:r>
              <a:rPr lang="zh-CN" altLang="en-US">
                <a:ea typeface="宋体" panose="02010600030101010101" pitchFamily="2" charset="-122"/>
              </a:rPr>
              <a:t>个内部控制点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曲线一定通过端点，相邻控制点决定导数，常用的是端点切线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作图软件常用</a:t>
            </a:r>
            <a:r>
              <a:rPr lang="en-US" altLang="zh-CN">
                <a:ea typeface="宋体" panose="02010600030101010101" pitchFamily="2" charset="-122"/>
              </a:rPr>
              <a:t>3</a:t>
            </a:r>
            <a:r>
              <a:rPr lang="zh-CN" altLang="en-US">
                <a:ea typeface="宋体" panose="02010600030101010101" pitchFamily="2" charset="-122"/>
              </a:rPr>
              <a:t>次</a:t>
            </a:r>
            <a:r>
              <a:rPr lang="en-US" altLang="zh-CN">
                <a:ea typeface="宋体" panose="02010600030101010101" pitchFamily="2" charset="-122"/>
              </a:rPr>
              <a:t>Bezier</a:t>
            </a:r>
            <a:r>
              <a:rPr lang="zh-CN" altLang="en-US">
                <a:ea typeface="宋体" panose="02010600030101010101" pitchFamily="2" charset="-122"/>
              </a:rPr>
              <a:t>曲线，中间两个控制点在</a:t>
            </a:r>
            <a:r>
              <a:rPr lang="en-US" altLang="zh-CN">
                <a:ea typeface="宋体" panose="02010600030101010101" pitchFamily="2" charset="-122"/>
              </a:rPr>
              <a:t>UI</a:t>
            </a:r>
            <a:r>
              <a:rPr lang="zh-CN" altLang="en-US">
                <a:ea typeface="宋体" panose="02010600030101010101" pitchFamily="2" charset="-122"/>
              </a:rPr>
              <a:t>上常做成滑竿形式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5245" y="3128010"/>
            <a:ext cx="3695700" cy="17767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706235" y="2755265"/>
            <a:ext cx="2341880" cy="10972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706235" y="3893185"/>
            <a:ext cx="2334260" cy="1181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913505" y="3047365"/>
            <a:ext cx="2470785" cy="18319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de Casteljau</a:t>
            </a:r>
            <a:r>
              <a:rPr lang="zh-CN" altLang="en-US">
                <a:ea typeface="宋体" panose="02010600030101010101" pitchFamily="2" charset="-122"/>
              </a:rPr>
              <a:t>插值算法</a:t>
            </a:r>
            <a:endParaRPr lang="zh-CN" altLang="en-US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/>
              <p:nvPr>
                <p:ph type="body" idx="1"/>
              </p:nvPr>
            </p:nvSpPr>
            <p:spPr/>
            <p:txBody>
              <a:bodyPr/>
              <a:p>
                <a:r>
                  <a:rPr lang="zh-CN" altLang="en-US">
                    <a:ea typeface="宋体" panose="02010600030101010101" pitchFamily="2" charset="-122"/>
                  </a:rPr>
                  <a:t>目标：求对于参数</a:t>
                </a:r>
                <a:r>
                  <a:rPr lang="en-US" altLang="zh-CN">
                    <a:ea typeface="宋体" panose="02010600030101010101" pitchFamily="2" charset="-122"/>
                  </a:rPr>
                  <a:t>t</a:t>
                </a:r>
                <a:r>
                  <a:rPr lang="zh-CN" altLang="en-US">
                    <a:ea typeface="宋体" panose="02010600030101010101" pitchFamily="2" charset="-122"/>
                  </a:rPr>
                  <a:t>的</a:t>
                </a:r>
                <a:r>
                  <a:rPr lang="en-US" altLang="zh-CN"/>
                  <a:t>n</a:t>
                </a:r>
                <a:r>
                  <a:rPr lang="zh-CN" altLang="en-US">
                    <a:ea typeface="宋体" panose="02010600030101010101" pitchFamily="2" charset="-122"/>
                  </a:rPr>
                  <a:t>次插值点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，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n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从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1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开始</a:t>
                </a:r>
                <a:endParaRPr lang="en-US" altLang="zh-CN" i="1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r>
                  <a:rPr lang="zh-CN" altLang="en-US">
                    <a:ea typeface="宋体" panose="02010600030101010101" pitchFamily="2" charset="-122"/>
                  </a:rPr>
                  <a:t>递推：</a:t>
                </a:r>
                <a:endParaRPr lang="zh-CN" altLang="en-US">
                  <a:ea typeface="宋体" panose="02010600030101010101" pitchFamily="2" charset="-122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是第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i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个控制点，第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i+1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个</a:t>
                </a:r>
                <a:r>
                  <a:rPr lang="en-US" altLang="zh-CN">
                    <a:ea typeface="宋体" panose="02010600030101010101" pitchFamily="2" charset="-122"/>
                  </a:rPr>
                  <a:t>1</a:t>
                </a:r>
                <a:r>
                  <a:rPr lang="zh-CN" altLang="en-US">
                    <a:ea typeface="宋体" panose="02010600030101010101" pitchFamily="2" charset="-122"/>
                  </a:rPr>
                  <a:t>次插值点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zh-CN">
                    <a:ea typeface="宋体" panose="02010600030101010101" pitchFamily="2" charset="-122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i="1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lvl="1"/>
                <a:r>
                  <a:rPr lang="zh-CN" altLang="en-US">
                    <a:ea typeface="宋体" panose="02010600030101010101" pitchFamily="2" charset="-122"/>
                  </a:rPr>
                  <a:t>第</a:t>
                </a:r>
                <a:r>
                  <a:rPr lang="en-US" altLang="zh-CN">
                    <a:ea typeface="宋体" panose="02010600030101010101" pitchFamily="2" charset="-122"/>
                  </a:rPr>
                  <a:t>i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+1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个</a:t>
                </a:r>
                <a:r>
                  <a:rPr lang="en-US" altLang="zh-CN">
                    <a:ea typeface="宋体" panose="02010600030101010101" pitchFamily="2" charset="-122"/>
                    <a:sym typeface="+mn-ea"/>
                  </a:rPr>
                  <a:t>k</a:t>
                </a:r>
                <a:r>
                  <a:rPr lang="zh-CN" altLang="en-US">
                    <a:ea typeface="宋体" panose="02010600030101010101" pitchFamily="2" charset="-122"/>
                    <a:sym typeface="+mn-ea"/>
                  </a:rPr>
                  <a:t>次插值点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altLang="zh-CN">
                    <a:ea typeface="宋体" panose="02010600030101010101" pitchFamily="2" charset="-122"/>
                    <a:sym typeface="+mn-ea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)∗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∗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p>
                    </m:sSubSup>
                  </m:oMath>
                </a14:m>
                <a:endParaRPr lang="en-US" altLang="zh-CN" i="1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lvl="0"/>
                <a:r>
                  <a:rPr lang="en-US" altLang="zh-CN">
                    <a:ea typeface="宋体" panose="02010600030101010101" pitchFamily="2" charset="-122"/>
                  </a:rPr>
                  <a:t>n</a:t>
                </a:r>
                <a:r>
                  <a:rPr lang="zh-CN" altLang="en-US">
                    <a:ea typeface="宋体" panose="02010600030101010101" pitchFamily="2" charset="-122"/>
                  </a:rPr>
                  <a:t>次多项式的</a:t>
                </a:r>
                <a:r>
                  <a:rPr lang="en-US" altLang="zh-CN">
                    <a:ea typeface="宋体" panose="02010600030101010101" pitchFamily="2" charset="-122"/>
                  </a:rPr>
                  <a:t>Bezier</a:t>
                </a:r>
                <a:r>
                  <a:rPr lang="zh-CN" altLang="en-US">
                    <a:ea typeface="宋体" panose="02010600030101010101" pitchFamily="2" charset="-122"/>
                  </a:rPr>
                  <a:t>曲线，</a:t>
                </a:r>
                <a:r>
                  <a:rPr lang="en-US" altLang="zh-CN">
                    <a:ea typeface="宋体" panose="02010600030101010101" pitchFamily="2" charset="-122"/>
                  </a:rPr>
                  <a:t>n+1</a:t>
                </a:r>
                <a:r>
                  <a:rPr lang="zh-CN" altLang="en-US">
                    <a:ea typeface="宋体" panose="02010600030101010101" pitchFamily="2" charset="-122"/>
                  </a:rPr>
                  <a:t>个控制点，</a:t>
                </a:r>
                <a:r>
                  <a:rPr lang="zh-CN">
                    <a:ea typeface="宋体" panose="02010600030101010101" pitchFamily="2" charset="-122"/>
                  </a:rPr>
                  <a:t>计算</a:t>
                </a:r>
                <a:r>
                  <a:rPr lang="en-US" altLang="zh-CN">
                    <a:ea typeface="宋体" panose="02010600030101010101" pitchFamily="2" charset="-122"/>
                  </a:rPr>
                  <a:t>n</a:t>
                </a:r>
                <a:r>
                  <a:rPr lang="zh-CN" altLang="en-US">
                    <a:ea typeface="宋体" panose="02010600030101010101" pitchFamily="2" charset="-122"/>
                  </a:rPr>
                  <a:t>轮，每轮插值点数</a:t>
                </a:r>
                <a:r>
                  <a:rPr lang="en-US" altLang="zh-CN">
                    <a:ea typeface="宋体" panose="02010600030101010101" pitchFamily="2" charset="-122"/>
                  </a:rPr>
                  <a:t>-1</a:t>
                </a:r>
                <a:r>
                  <a:rPr lang="zh-CN" altLang="en-US">
                    <a:ea typeface="宋体" panose="02010600030101010101" pitchFamily="2" charset="-122"/>
                  </a:rPr>
                  <a:t>，直到剩下一个点</a:t>
                </a:r>
                <a:endParaRPr lang="zh-CN" altLang="en-US"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1"/>
                <a:stretch>
                  <a:fillRect l="-6" t="-17" r="1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974715" y="3582670"/>
            <a:ext cx="2992755" cy="15049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3520440"/>
            <a:ext cx="1994535" cy="14655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164840" y="3415030"/>
            <a:ext cx="2141220" cy="15709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Bernstein</a:t>
            </a:r>
            <a:r>
              <a:rPr lang="zh-CN" altLang="en-US">
                <a:ea typeface="宋体" panose="02010600030101010101" pitchFamily="2" charset="-122"/>
              </a:rPr>
              <a:t>基函数</a:t>
            </a:r>
            <a:endParaRPr lang="zh-CN" altLang="en-US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/>
              <p:nvPr>
                <p:ph type="body" idx="1"/>
              </p:nvPr>
            </p:nvSpPr>
            <p:spPr/>
            <p:txBody>
              <a:bodyPr/>
              <a:p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提取控制点的系数，得到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nary>
                      <m:naryPr>
                        <m:chr m:val="∑"/>
                        <m:limLoc m:val="undOvr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) 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，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B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为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Bernstein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基函数</a:t>
                </a:r>
                <a:endParaRPr lang="zh-CN" altLang="en-US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∗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∗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𝑡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𝑖</m:t>
                        </m:r>
                      </m:sup>
                    </m:sSup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𝑖</m:t>
                        </m:r>
                      </m:sup>
                    </m:sSup>
                  </m:oMath>
                </a14:m>
                <a:endParaRPr lang="zh-CN" altLang="en-US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endParaRPr lang="zh-CN" altLang="en-US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endParaRPr lang="zh-CN" altLang="en-US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1"/>
                <a:stretch>
                  <a:fillRect l="-6" t="-17" r="1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557145" y="2607945"/>
            <a:ext cx="4029710" cy="25057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分段</a:t>
            </a:r>
            <a:r>
              <a:rPr lang="en-US" altLang="zh-CN"/>
              <a:t>Bezier</a:t>
            </a:r>
            <a:r>
              <a:rPr lang="zh-CN" altLang="en-US">
                <a:ea typeface="宋体" panose="02010600030101010101" pitchFamily="2" charset="-122"/>
              </a:rPr>
              <a:t>曲线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如何用</a:t>
            </a:r>
            <a:r>
              <a:rPr lang="en-US" altLang="zh-CN"/>
              <a:t>Bezier</a:t>
            </a:r>
            <a:r>
              <a:rPr lang="zh-CN" altLang="en-US"/>
              <a:t>拟合任意形状长曲线？</a:t>
            </a:r>
            <a:endParaRPr lang="zh-CN" altLang="en-US"/>
          </a:p>
          <a:p>
            <a:pPr lvl="1"/>
            <a:r>
              <a:rPr lang="zh-CN" altLang="en-US"/>
              <a:t>次数低则拟合能力有限</a:t>
            </a:r>
            <a:endParaRPr lang="zh-CN" altLang="en-US"/>
          </a:p>
          <a:p>
            <a:pPr lvl="1"/>
            <a:r>
              <a:rPr lang="zh-CN" altLang="en-US"/>
              <a:t>次数高则交互操作困难，调节不直观，不具备局部性，牵一发而动全身</a:t>
            </a:r>
            <a:endParaRPr lang="zh-CN" altLang="en-US"/>
          </a:p>
          <a:p>
            <a:pPr lvl="0"/>
            <a:r>
              <a:rPr lang="zh-CN" altLang="en-US"/>
              <a:t>常用分段</a:t>
            </a:r>
            <a:r>
              <a:rPr lang="en-US" altLang="zh-CN"/>
              <a:t>3</a:t>
            </a:r>
            <a:r>
              <a:rPr lang="zh-CN" altLang="en-US">
                <a:ea typeface="宋体" panose="02010600030101010101" pitchFamily="2" charset="-122"/>
              </a:rPr>
              <a:t>次</a:t>
            </a:r>
            <a:r>
              <a:rPr lang="en-US" altLang="zh-CN">
                <a:ea typeface="宋体" panose="02010600030101010101" pitchFamily="2" charset="-122"/>
              </a:rPr>
              <a:t>Bezier</a:t>
            </a:r>
            <a:r>
              <a:rPr lang="zh-CN" altLang="en-US">
                <a:ea typeface="宋体" panose="02010600030101010101" pitchFamily="2" charset="-122"/>
              </a:rPr>
              <a:t>曲线拟合，交互上通常将首尾控制点作为交互控制点，而中间控制点作为首尾控制点的</a:t>
            </a:r>
            <a:r>
              <a:rPr lang="en-US" altLang="zh-CN">
                <a:ea typeface="宋体" panose="02010600030101010101" pitchFamily="2" charset="-122"/>
              </a:rPr>
              <a:t>handle</a:t>
            </a:r>
            <a:r>
              <a:rPr lang="zh-CN" altLang="en-US">
                <a:ea typeface="宋体" panose="02010600030101010101" pitchFamily="2" charset="-122"/>
              </a:rPr>
              <a:t>拖动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22755" y="2809875"/>
            <a:ext cx="5697855" cy="23336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分段连续性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>
                <a:ea typeface="宋体" panose="02010600030101010101" pitchFamily="2" charset="-122"/>
              </a:rPr>
              <a:t>对</a:t>
            </a:r>
            <a:r>
              <a:rPr lang="en-US" altLang="zh-CN">
                <a:ea typeface="宋体" panose="02010600030101010101" pitchFamily="2" charset="-122"/>
              </a:rPr>
              <a:t>t</a:t>
            </a:r>
            <a:r>
              <a:rPr lang="zh-CN" altLang="en-US">
                <a:ea typeface="宋体" panose="02010600030101010101" pitchFamily="2" charset="-122"/>
              </a:rPr>
              <a:t>导数的连续性</a:t>
            </a:r>
            <a:r>
              <a:rPr lang="en-US" altLang="zh-CN">
                <a:ea typeface="宋体" panose="02010600030101010101" pitchFamily="2" charset="-122"/>
              </a:rPr>
              <a:t>C vs </a:t>
            </a:r>
            <a:r>
              <a:rPr lang="zh-CN" altLang="en-US">
                <a:ea typeface="宋体" panose="02010600030101010101" pitchFamily="2" charset="-122"/>
              </a:rPr>
              <a:t>忽略大小只看方向的几何连续性</a:t>
            </a:r>
            <a:r>
              <a:rPr lang="en-US" altLang="zh-CN">
                <a:ea typeface="宋体" panose="02010600030101010101" pitchFamily="2" charset="-122"/>
              </a:rPr>
              <a:t>G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C0</a:t>
            </a:r>
            <a:r>
              <a:rPr lang="zh-CN" altLang="en-US">
                <a:ea typeface="宋体" panose="02010600030101010101" pitchFamily="2" charset="-122"/>
              </a:rPr>
              <a:t>连续：值连续，用上一段的终点作为下一段的起点即可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C1</a:t>
            </a:r>
            <a:r>
              <a:rPr lang="zh-CN" altLang="en-US">
                <a:ea typeface="宋体" panose="02010600030101010101" pitchFamily="2" charset="-122"/>
              </a:rPr>
              <a:t>连续：一阶导数连续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G1</a:t>
            </a:r>
            <a:r>
              <a:rPr lang="zh-CN" altLang="en-US">
                <a:ea typeface="宋体" panose="02010600030101010101" pitchFamily="2" charset="-122"/>
              </a:rPr>
              <a:t>连续：一阶导数（切线）方向连续，大小可以不连续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C2</a:t>
            </a:r>
            <a:r>
              <a:rPr lang="zh-CN" altLang="en-US">
                <a:ea typeface="宋体" panose="02010600030101010101" pitchFamily="2" charset="-122"/>
              </a:rPr>
              <a:t>连续：二阶导数连续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...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3520" y="3632200"/>
            <a:ext cx="3113405" cy="14217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281680" y="3542030"/>
            <a:ext cx="2795270" cy="15322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146800" y="3569335"/>
            <a:ext cx="2931160" cy="15049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COMMONDATA" val="eyJoZGlkIjoiZjM1ZTcwZWY2OTFiMGNkMDY3OTUwNTk0NWU5MWNiNDUifQ=="/>
  <p:tag name="KSO_WPP_MARK_KEY" val="ec460598-9e58-4894-a70a-e14b12ba5eaf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5855</Words>
  <Application>WPS 演示</Application>
  <PresentationFormat/>
  <Paragraphs>221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0" baseType="lpstr">
      <vt:lpstr>Arial</vt:lpstr>
      <vt:lpstr>宋体</vt:lpstr>
      <vt:lpstr>Wingdings</vt:lpstr>
      <vt:lpstr>Arial</vt:lpstr>
      <vt:lpstr>Cambria Math</vt:lpstr>
      <vt:lpstr>微软雅黑</vt:lpstr>
      <vt:lpstr>Arial Unicode MS</vt:lpstr>
      <vt:lpstr>Simple Light</vt:lpstr>
      <vt:lpstr>NURBS详解</vt:lpstr>
      <vt:lpstr>本期内容</vt:lpstr>
      <vt:lpstr>大纲</vt:lpstr>
      <vt:lpstr>公式和符号</vt:lpstr>
      <vt:lpstr>Bezier曲线回顾</vt:lpstr>
      <vt:lpstr>de Casteljau插值算法</vt:lpstr>
      <vt:lpstr>Bernstein基函数</vt:lpstr>
      <vt:lpstr>分段Bezier曲线</vt:lpstr>
      <vt:lpstr>分段连续性</vt:lpstr>
      <vt:lpstr>B样条的引入</vt:lpstr>
      <vt:lpstr>Cox-de Boor公式：均匀取值</vt:lpstr>
      <vt:lpstr>节点向量knot vector和Cox-de Boor公式</vt:lpstr>
      <vt:lpstr>非均匀节点向量对函数形状的影响</vt:lpstr>
      <vt:lpstr>非均匀节点向量对函数形状的影响</vt:lpstr>
      <vt:lpstr>非均匀节点向量对函数形状的影响</vt:lpstr>
      <vt:lpstr>基函数加权性和t的合法区间</vt:lpstr>
      <vt:lpstr>加权性证明</vt:lpstr>
      <vt:lpstr>加权性作用：凸包性</vt:lpstr>
      <vt:lpstr>常用节点向量：均匀分布</vt:lpstr>
      <vt:lpstr>常用节点向量：首尾固定</vt:lpstr>
      <vt:lpstr>常用节点向量：分段k阶(k-1次）Bezier曲线</vt:lpstr>
      <vt:lpstr>B样条基函数和Bernstein基函数</vt:lpstr>
      <vt:lpstr>B样条基函数和Bernstein基函数</vt:lpstr>
      <vt:lpstr>首尾相连的闭合B样条曲线</vt:lpstr>
      <vt:lpstr>NURBS：非均匀有理B样条</vt:lpstr>
      <vt:lpstr>3阶NURBS精确表达圆弧</vt:lpstr>
      <vt:lpstr>Blender代码赏析：整体流程</vt:lpstr>
      <vt:lpstr>Blender代码赏析：节点向量长度</vt:lpstr>
      <vt:lpstr>Blender代码赏析：计算节点向量</vt:lpstr>
      <vt:lpstr>Blender代码赏析：计算基函数</vt:lpstr>
      <vt:lpstr>Blender代码赏析：采样点求值</vt:lpstr>
      <vt:lpstr>总结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Blender源码解析blend文件读写</dc:title>
  <dc:creator/>
  <cp:lastModifiedBy>Admin</cp:lastModifiedBy>
  <cp:revision>2449</cp:revision>
  <dcterms:created xsi:type="dcterms:W3CDTF">2022-07-15T07:45:00Z</dcterms:created>
  <dcterms:modified xsi:type="dcterms:W3CDTF">2023-10-15T13:09:37Z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71D3E94CE42F40748E8046417CB374D0</vt:lpwstr>
  </property>
  <property fmtid="{D5CDD505-2E9C-101B-9397-08002B2CF9AE}" pid="3" name="KSOProductBuildVer">
    <vt:lpwstr>2052-12.1.0.15712</vt:lpwstr>
  </property>
</Properties>
</file>